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25"/>
  </p:notesMasterIdLst>
  <p:handoutMasterIdLst>
    <p:handoutMasterId r:id="rId26"/>
  </p:handoutMasterIdLst>
  <p:sldIdLst>
    <p:sldId id="478" r:id="rId5"/>
    <p:sldId id="490" r:id="rId6"/>
    <p:sldId id="464" r:id="rId7"/>
    <p:sldId id="491" r:id="rId8"/>
    <p:sldId id="497" r:id="rId9"/>
    <p:sldId id="498" r:id="rId10"/>
    <p:sldId id="499" r:id="rId11"/>
    <p:sldId id="500" r:id="rId12"/>
    <p:sldId id="501" r:id="rId13"/>
    <p:sldId id="502" r:id="rId14"/>
    <p:sldId id="503" r:id="rId15"/>
    <p:sldId id="504" r:id="rId16"/>
    <p:sldId id="506" r:id="rId17"/>
    <p:sldId id="505" r:id="rId18"/>
    <p:sldId id="507" r:id="rId19"/>
    <p:sldId id="508" r:id="rId20"/>
    <p:sldId id="509" r:id="rId21"/>
    <p:sldId id="510" r:id="rId22"/>
    <p:sldId id="492" r:id="rId23"/>
    <p:sldId id="479" r:id="rId24"/>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64"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768"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4824" userDrawn="1">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4872" userDrawn="1">
          <p15:clr>
            <a:srgbClr val="A4A3A4"/>
          </p15:clr>
        </p15:guide>
        <p15:guide id="33" pos="5166">
          <p15:clr>
            <a:srgbClr val="A4A3A4"/>
          </p15:clr>
        </p15:guide>
        <p15:guide id="34" pos="485">
          <p15:clr>
            <a:srgbClr val="A4A3A4"/>
          </p15:clr>
        </p15:guide>
        <p15:guide id="35" orient="horz" pos="577">
          <p15:clr>
            <a:srgbClr val="A4A3A4"/>
          </p15:clr>
        </p15:guide>
        <p15:guide id="36" orient="horz" pos="585">
          <p15:clr>
            <a:srgbClr val="A4A3A4"/>
          </p15:clr>
        </p15:guide>
        <p15:guide id="37" orient="horz" pos="864">
          <p15:clr>
            <a:srgbClr val="A4A3A4"/>
          </p15:clr>
        </p15:guide>
        <p15:guide id="38" orient="horz" pos="584">
          <p15:clr>
            <a:srgbClr val="A4A3A4"/>
          </p15:clr>
        </p15:guide>
        <p15:guide id="39" orient="horz" pos="570">
          <p15:clr>
            <a:srgbClr val="A4A3A4"/>
          </p15:clr>
        </p15:guide>
        <p15:guide id="40" orient="horz" pos="562">
          <p15:clr>
            <a:srgbClr val="A4A3A4"/>
          </p15:clr>
        </p15:guide>
        <p15:guide id="41" orient="horz" pos="547">
          <p15:clr>
            <a:srgbClr val="A4A3A4"/>
          </p15:clr>
        </p15:guide>
        <p15:guide id="42" pos="472">
          <p15:clr>
            <a:srgbClr val="A4A3A4"/>
          </p15:clr>
        </p15:guide>
        <p15:guide id="43" pos="566">
          <p15:clr>
            <a:srgbClr val="A4A3A4"/>
          </p15:clr>
        </p15:guide>
        <p15:guide id="44" pos="936" userDrawn="1">
          <p15:clr>
            <a:srgbClr val="A4A3A4"/>
          </p15:clr>
        </p15:guide>
        <p15:guide id="45" pos="2880" userDrawn="1">
          <p15:clr>
            <a:srgbClr val="A4A3A4"/>
          </p15:clr>
        </p15:guide>
        <p15:guide id="46" orient="horz" pos="812">
          <p15:clr>
            <a:srgbClr val="A4A3A4"/>
          </p15:clr>
        </p15:guide>
        <p15:guide id="47" orient="horz" pos="667">
          <p15:clr>
            <a:srgbClr val="A4A3A4"/>
          </p15:clr>
        </p15:guide>
        <p15:guide id="48" orient="horz" pos="708">
          <p15:clr>
            <a:srgbClr val="A4A3A4"/>
          </p15:clr>
        </p15:guide>
        <p15:guide id="49" orient="horz" pos="8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88C341"/>
    <a:srgbClr val="1EB0C8"/>
    <a:srgbClr val="1EA2B6"/>
    <a:srgbClr val="08ABB7"/>
    <a:srgbClr val="1CA5B9"/>
    <a:srgbClr val="1EBAC8"/>
    <a:srgbClr val="1CA0B4"/>
    <a:srgbClr val="1CABB6"/>
    <a:srgbClr val="666666"/>
    <a:srgbClr val="4645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9" autoAdjust="0"/>
    <p:restoredTop sz="73710" autoAdjust="0"/>
  </p:normalViewPr>
  <p:slideViewPr>
    <p:cSldViewPr snapToGrid="0">
      <p:cViewPr>
        <p:scale>
          <a:sx n="120" d="100"/>
          <a:sy n="120" d="100"/>
        </p:scale>
        <p:origin x="312" y="82"/>
      </p:cViewPr>
      <p:guideLst>
        <p:guide orient="horz" pos="373"/>
        <p:guide orient="horz" pos="764"/>
        <p:guide orient="horz" pos="3544"/>
        <p:guide orient="horz" pos="2159"/>
        <p:guide orient="horz" pos="1374"/>
        <p:guide orient="horz" pos="3699"/>
        <p:guide orient="horz" pos="1164"/>
        <p:guide pos="3896"/>
        <p:guide pos="521"/>
        <p:guide pos="4211"/>
        <p:guide pos="7299"/>
        <p:guide pos="5316"/>
        <p:guide pos="291"/>
        <p:guide pos="343"/>
        <p:guide pos="6809"/>
        <p:guide pos="6888"/>
        <p:guide pos="768"/>
        <p:guide orient="horz" pos="280"/>
        <p:guide orient="horz" pos="573"/>
        <p:guide orient="horz" pos="2658"/>
        <p:guide orient="horz" pos="1619"/>
        <p:guide orient="horz" pos="1031"/>
        <p:guide orient="horz" pos="2774"/>
        <p:guide orient="horz" pos="863"/>
        <p:guide pos="4824"/>
        <p:guide pos="391"/>
        <p:guide pos="3158"/>
        <p:guide pos="5474"/>
        <p:guide pos="3987"/>
        <p:guide pos="218"/>
        <p:guide pos="257"/>
        <p:guide pos="4872"/>
        <p:guide pos="5166"/>
        <p:guide pos="485"/>
        <p:guide orient="horz" pos="577"/>
        <p:guide orient="horz" pos="585"/>
        <p:guide orient="horz" pos="864"/>
        <p:guide orient="horz" pos="584"/>
        <p:guide orient="horz" pos="570"/>
        <p:guide orient="horz" pos="562"/>
        <p:guide orient="horz" pos="547"/>
        <p:guide pos="472"/>
        <p:guide pos="566"/>
        <p:guide pos="936"/>
        <p:guide pos="2880"/>
        <p:guide orient="horz" pos="812"/>
        <p:guide orient="horz" pos="667"/>
        <p:guide orient="horz" pos="708"/>
        <p:guide orient="horz" pos="8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pPr/>
              <a:t>3/27/2017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pPr/>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pPr/>
              <a:t>3/27/2017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pPr/>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a:t>
            </a:fld>
            <a:endParaRPr lang="en-US" dirty="0"/>
          </a:p>
        </p:txBody>
      </p:sp>
    </p:spTree>
    <p:extLst>
      <p:ext uri="{BB962C8B-B14F-4D97-AF65-F5344CB8AC3E}">
        <p14:creationId xmlns:p14="http://schemas.microsoft.com/office/powerpoint/2010/main" val="174997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talk about architecture. Project Hibernate</a:t>
            </a:r>
            <a:r>
              <a:rPr lang="en-US" baseline="0" dirty="0" smtClean="0"/>
              <a:t> OGM</a:t>
            </a:r>
            <a:r>
              <a:rPr lang="en-US" dirty="0" smtClean="0"/>
              <a:t> (Object-Grid</a:t>
            </a:r>
            <a:r>
              <a:rPr lang="en-US" baseline="0" dirty="0" smtClean="0"/>
              <a:t> Mapping</a:t>
            </a:r>
            <a:r>
              <a:rPr lang="en-US" dirty="0" smtClean="0"/>
              <a:t>) is based on famous Hibernate ORM (Object-Relational Mapping).</a:t>
            </a:r>
          </a:p>
          <a:p>
            <a:endParaRPr lang="en-US" dirty="0" smtClean="0"/>
          </a:p>
          <a:p>
            <a:r>
              <a:rPr lang="en-US" dirty="0" smtClean="0"/>
              <a:t>What</a:t>
            </a:r>
            <a:r>
              <a:rPr lang="en-US" baseline="0" dirty="0" smtClean="0"/>
              <a:t> happens than we execute the simple code? </a:t>
            </a:r>
          </a:p>
          <a:p>
            <a:endParaRPr lang="en-US" baseline="0" dirty="0" smtClean="0"/>
          </a:p>
          <a:p>
            <a:r>
              <a:rPr lang="en-US" dirty="0" smtClean="0"/>
              <a:t>Core of Hibernate</a:t>
            </a:r>
            <a:r>
              <a:rPr lang="en-US" baseline="0" dirty="0" smtClean="0"/>
              <a:t> ORM defines type of request and redirect the request to core of Hibernate OGM.  After it, core of Hibernate OGM loads concrete provider and sends to it sequence of commands to lower level. These commands are: </a:t>
            </a:r>
          </a:p>
          <a:p>
            <a:pPr marL="228600" indent="-228600">
              <a:buAutoNum type="arabicParenR"/>
            </a:pPr>
            <a:r>
              <a:rPr lang="en-US" baseline="0" dirty="0" smtClean="0"/>
              <a:t>Create new transaction</a:t>
            </a:r>
          </a:p>
          <a:p>
            <a:pPr marL="228600" indent="-228600">
              <a:buAutoNum type="arabicParenR"/>
            </a:pPr>
            <a:r>
              <a:rPr lang="en-US" baseline="0" dirty="0" smtClean="0"/>
              <a:t>Create empty tuple for future entity</a:t>
            </a:r>
          </a:p>
          <a:p>
            <a:pPr marL="228600" indent="-228600">
              <a:buAutoNum type="arabicParenR"/>
            </a:pPr>
            <a:r>
              <a:rPr lang="en-US" baseline="0" dirty="0" smtClean="0"/>
              <a:t>Set data of new entity and insert to storage</a:t>
            </a:r>
          </a:p>
          <a:p>
            <a:pPr marL="228600" indent="-228600">
              <a:buAutoNum type="arabicParenR"/>
            </a:pPr>
            <a:r>
              <a:rPr lang="en-US" baseline="0" dirty="0" smtClean="0"/>
              <a:t>Commit the transaction.</a:t>
            </a:r>
          </a:p>
          <a:p>
            <a:pPr marL="228600" indent="-228600">
              <a:buAutoNum type="arabicParenR"/>
            </a:pPr>
            <a:endParaRPr lang="en-US" baseline="0" dirty="0" smtClean="0"/>
          </a:p>
          <a:p>
            <a:pPr marL="0" indent="0">
              <a:buNone/>
            </a:pPr>
            <a:r>
              <a:rPr lang="en-US" baseline="0" dirty="0" smtClean="0"/>
              <a:t>And concrete data storage provider and grid dialect are doing low-level actions with storage.</a:t>
            </a:r>
          </a:p>
          <a:p>
            <a:pPr marL="228600" indent="-228600">
              <a:buAutoNum type="arabicParenR"/>
            </a:pPr>
            <a:endParaRPr lang="en-US" baseline="0" dirty="0" smtClean="0"/>
          </a:p>
          <a:p>
            <a:pPr marL="0" indent="0">
              <a:buNone/>
            </a:pPr>
            <a:r>
              <a:rPr lang="en-US" baseline="0" dirty="0" smtClean="0"/>
              <a:t>The sequence rights for OrientDB integration module.  Integration modules  for other storages has different sequence.</a:t>
            </a:r>
          </a:p>
          <a:p>
            <a:pPr marL="0" indent="0">
              <a:buNone/>
            </a:pPr>
            <a:endParaRPr lang="en-US" baseline="0" dirty="0" smtClean="0"/>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12</a:t>
            </a:fld>
            <a:endParaRPr lang="en-US"/>
          </a:p>
        </p:txBody>
      </p:sp>
    </p:spTree>
    <p:extLst>
      <p:ext uri="{BB962C8B-B14F-4D97-AF65-F5344CB8AC3E}">
        <p14:creationId xmlns:p14="http://schemas.microsoft.com/office/powerpoint/2010/main" val="56250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14</a:t>
            </a:fld>
            <a:endParaRPr lang="en-US"/>
          </a:p>
        </p:txBody>
      </p:sp>
    </p:spTree>
    <p:extLst>
      <p:ext uri="{BB962C8B-B14F-4D97-AF65-F5344CB8AC3E}">
        <p14:creationId xmlns:p14="http://schemas.microsoft.com/office/powerpoint/2010/main" val="3391184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15</a:t>
            </a:fld>
            <a:endParaRPr lang="en-US"/>
          </a:p>
        </p:txBody>
      </p:sp>
    </p:spTree>
    <p:extLst>
      <p:ext uri="{BB962C8B-B14F-4D97-AF65-F5344CB8AC3E}">
        <p14:creationId xmlns:p14="http://schemas.microsoft.com/office/powerpoint/2010/main" val="179653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17</a:t>
            </a:fld>
            <a:endParaRPr lang="en-US"/>
          </a:p>
        </p:txBody>
      </p:sp>
    </p:spTree>
    <p:extLst>
      <p:ext uri="{BB962C8B-B14F-4D97-AF65-F5344CB8AC3E}">
        <p14:creationId xmlns:p14="http://schemas.microsoft.com/office/powerpoint/2010/main" val="118419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18</a:t>
            </a:fld>
            <a:endParaRPr lang="en-US"/>
          </a:p>
        </p:txBody>
      </p:sp>
    </p:spTree>
    <p:extLst>
      <p:ext uri="{BB962C8B-B14F-4D97-AF65-F5344CB8AC3E}">
        <p14:creationId xmlns:p14="http://schemas.microsoft.com/office/powerpoint/2010/main" val="3507509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1816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292">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227540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am going to talk</a:t>
            </a:r>
            <a:r>
              <a:rPr lang="en-US" baseline="0" dirty="0" smtClean="0"/>
              <a:t> about using JPA in NoSQL world,  to present projects Hibernate OGM, OrientDB and  my integration module that lets use JPA and OrientDB together.</a:t>
            </a:r>
          </a:p>
          <a:p>
            <a:r>
              <a:rPr lang="en-US" baseline="0" dirty="0" smtClean="0"/>
              <a:t>My speech consists of four subtopics.  </a:t>
            </a:r>
          </a:p>
          <a:p>
            <a:r>
              <a:rPr lang="en-US" baseline="0" dirty="0" smtClean="0"/>
              <a:t>I demonstrate examples of using Hibernate OGM with several NoSQL storages. Also I demonstrate OrientDB and my integration module for Hibernate OGM for OrientDB .</a:t>
            </a:r>
          </a:p>
          <a:p>
            <a:endParaRPr lang="en-US" baseline="0" dirty="0" smtClean="0"/>
          </a:p>
          <a:p>
            <a:r>
              <a:rPr lang="en-US" baseline="0" dirty="0" smtClean="0"/>
              <a:t>Lets start</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3</a:t>
            </a:fld>
            <a:endParaRPr lang="en-US"/>
          </a:p>
        </p:txBody>
      </p:sp>
    </p:spTree>
    <p:extLst>
      <p:ext uri="{BB962C8B-B14F-4D97-AF65-F5344CB8AC3E}">
        <p14:creationId xmlns:p14="http://schemas.microsoft.com/office/powerpoint/2010/main" val="32778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One of first implementations of ORM (Object-Relation-Mapping) was Entity Beans</a:t>
            </a:r>
            <a:r>
              <a:rPr lang="en-US" baseline="0" dirty="0" smtClean="0"/>
              <a:t> from</a:t>
            </a:r>
            <a:r>
              <a:rPr lang="en-US" dirty="0" smtClean="0"/>
              <a:t> EJB2 (specification 1.1 from 1999). So, You can see that idea of ORM for</a:t>
            </a:r>
            <a:r>
              <a:rPr lang="en-US" baseline="0" dirty="0" smtClean="0"/>
              <a:t> relational databases is old enough. But … What is reasons of it?  Everyone knows that r</a:t>
            </a:r>
            <a:r>
              <a:rPr lang="en-US" sz="900" b="0" i="0" kern="1200" dirty="0" smtClean="0">
                <a:solidFill>
                  <a:schemeClr val="tx1"/>
                </a:solidFill>
                <a:effectLst/>
                <a:latin typeface="+mn-lt"/>
                <a:ea typeface="+mn-ea"/>
                <a:cs typeface="+mn-cs"/>
              </a:rPr>
              <a:t>elational databases</a:t>
            </a:r>
            <a:r>
              <a:rPr lang="en-US" baseline="0" dirty="0" smtClean="0"/>
              <a:t> has standard language (SQL) and standard interface for database driver (JDBC). </a:t>
            </a:r>
            <a:r>
              <a:rPr lang="en-US" b="1" baseline="0" dirty="0" smtClean="0">
                <a:solidFill>
                  <a:srgbClr val="FF0000"/>
                </a:solidFill>
              </a:rPr>
              <a:t>However</a:t>
            </a:r>
            <a:r>
              <a:rPr lang="en-US" baseline="0" dirty="0" smtClean="0"/>
              <a:t>, ORM tools as middle level have been progressing.</a:t>
            </a:r>
            <a:r>
              <a:rPr lang="en-US" dirty="0" smtClean="0"/>
              <a:t>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Why?</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I think that main reasons are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Firstly, ORM provides</a:t>
            </a:r>
            <a:r>
              <a:rPr lang="en-US" baseline="0" dirty="0" smtClean="0"/>
              <a:t> a general way for describe domain model. And  secondly, ORM takes care of working with database.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JPA as  inheritor of ORM ideas is the most used standard since 2006 (JPA 1.0) .  The current version of the specification is 2.1.  Now, JPA has several implementations as Hibernate ORM, </a:t>
            </a:r>
            <a:r>
              <a:rPr lang="en-US" baseline="0" dirty="0" err="1" smtClean="0"/>
              <a:t>EclipseLink</a:t>
            </a:r>
            <a:r>
              <a:rPr lang="en-US" baseline="0" dirty="0" smtClean="0"/>
              <a:t> and Apache </a:t>
            </a:r>
            <a:r>
              <a:rPr lang="en-US" baseline="0" dirty="0" err="1" smtClean="0"/>
              <a:t>OpenJPA</a:t>
            </a:r>
            <a:r>
              <a:rPr lang="en-US" baseline="0" dirty="0" smtClean="0"/>
              <a:t> in production using.</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So, Everything  is </a:t>
            </a:r>
            <a:r>
              <a:rPr lang="en-US" baseline="0" dirty="0" err="1" smtClean="0"/>
              <a:t>okey</a:t>
            </a:r>
            <a:r>
              <a:rPr lang="en-US" baseline="0" dirty="0" smtClean="0"/>
              <a:t> in world of </a:t>
            </a:r>
            <a:r>
              <a:rPr lang="en-US" sz="900" b="0" i="0" kern="1200" baseline="0" dirty="0" smtClean="0">
                <a:solidFill>
                  <a:schemeClr val="tx1"/>
                </a:solidFill>
                <a:effectLst/>
                <a:latin typeface="+mn-lt"/>
                <a:ea typeface="+mn-ea"/>
                <a:cs typeface="+mn-cs"/>
              </a:rPr>
              <a:t>r</a:t>
            </a:r>
            <a:r>
              <a:rPr lang="en-US" sz="900" b="0" i="0" kern="1200" dirty="0" smtClean="0">
                <a:solidFill>
                  <a:schemeClr val="tx1"/>
                </a:solidFill>
                <a:effectLst/>
                <a:latin typeface="+mn-lt"/>
                <a:ea typeface="+mn-ea"/>
                <a:cs typeface="+mn-cs"/>
              </a:rPr>
              <a:t>elational databases.</a:t>
            </a:r>
          </a:p>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kern="1200" dirty="0" smtClean="0">
                <a:solidFill>
                  <a:schemeClr val="tx1"/>
                </a:solidFill>
                <a:effectLst/>
                <a:latin typeface="+mn-lt"/>
                <a:ea typeface="+mn-ea"/>
                <a:cs typeface="+mn-cs"/>
              </a:rPr>
              <a:t>But</a:t>
            </a:r>
            <a:r>
              <a:rPr lang="en-US" sz="900" b="0" i="0" kern="1200" baseline="0" dirty="0" smtClean="0">
                <a:solidFill>
                  <a:schemeClr val="tx1"/>
                </a:solidFill>
                <a:effectLst/>
                <a:latin typeface="+mn-lt"/>
                <a:ea typeface="+mn-ea"/>
                <a:cs typeface="+mn-cs"/>
              </a:rPr>
              <a:t> what about world of NoSQL storages? Can We use same ways with NoSQL storages?  Can We use same application with MongoDB and Apache Casandra?</a:t>
            </a:r>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pPr/>
              <a:t>5</a:t>
            </a:fld>
            <a:endParaRPr lang="en-US"/>
          </a:p>
        </p:txBody>
      </p:sp>
    </p:spTree>
    <p:extLst>
      <p:ext uri="{BB962C8B-B14F-4D97-AF65-F5344CB8AC3E}">
        <p14:creationId xmlns:p14="http://schemas.microsoft.com/office/powerpoint/2010/main" val="2599807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GB" dirty="0" smtClean="0"/>
              <a:t>The</a:t>
            </a:r>
            <a:r>
              <a:rPr lang="en-GB" baseline="0" dirty="0" smtClean="0"/>
              <a:t> project “Hibernate OGM” was started in 2011.</a:t>
            </a:r>
          </a:p>
          <a:p>
            <a:pPr lvl="0">
              <a:spcBef>
                <a:spcPts val="0"/>
              </a:spcBef>
              <a:buNone/>
            </a:pPr>
            <a:r>
              <a:rPr lang="en-GB" baseline="0" dirty="0" smtClean="0"/>
              <a:t>Main goal of the project is provides one standard access for all NoSQL storages.  Target specification for the project is JPA 2.1</a:t>
            </a:r>
          </a:p>
          <a:p>
            <a:pPr lvl="0">
              <a:spcBef>
                <a:spcPts val="0"/>
              </a:spcBef>
              <a:buNone/>
            </a:pPr>
            <a:endParaRPr lang="en-GB" baseline="0" dirty="0" smtClean="0"/>
          </a:p>
          <a:p>
            <a:pPr lvl="0">
              <a:spcBef>
                <a:spcPts val="0"/>
              </a:spcBef>
              <a:buNone/>
            </a:pPr>
            <a:r>
              <a:rPr lang="en-GB" baseline="0" dirty="0" smtClean="0"/>
              <a:t>Now</a:t>
            </a:r>
            <a:r>
              <a:rPr lang="en-GB" baseline="0" dirty="0" smtClean="0"/>
              <a:t>, </a:t>
            </a:r>
            <a:r>
              <a:rPr lang="en-GB" dirty="0" smtClean="0"/>
              <a:t>achievements of </a:t>
            </a:r>
            <a:r>
              <a:rPr lang="en-GB" baseline="0" dirty="0" smtClean="0"/>
              <a:t>the project </a:t>
            </a:r>
            <a:r>
              <a:rPr lang="en-US" sz="900" b="0" i="0" kern="1200" dirty="0" smtClean="0">
                <a:solidFill>
                  <a:schemeClr val="tx1"/>
                </a:solidFill>
                <a:effectLst/>
                <a:latin typeface="+mn-lt"/>
                <a:ea typeface="+mn-ea"/>
                <a:cs typeface="+mn-cs"/>
              </a:rPr>
              <a:t>are </a:t>
            </a:r>
            <a:r>
              <a:rPr lang="en-US" sz="900" b="0" i="0" kern="1200" dirty="0" smtClean="0">
                <a:solidFill>
                  <a:schemeClr val="tx1"/>
                </a:solidFill>
                <a:effectLst/>
                <a:latin typeface="+mn-lt"/>
                <a:ea typeface="+mn-ea"/>
                <a:cs typeface="+mn-cs"/>
              </a:rPr>
              <a:t>:</a:t>
            </a:r>
          </a:p>
          <a:p>
            <a:pPr marL="228600" lvl="0" indent="-228600">
              <a:spcBef>
                <a:spcPts val="0"/>
              </a:spcBef>
              <a:buAutoNum type="arabicParenR"/>
            </a:pPr>
            <a:r>
              <a:rPr lang="en-US" sz="900" b="0" i="0" kern="1200" dirty="0" smtClean="0">
                <a:solidFill>
                  <a:schemeClr val="tx1"/>
                </a:solidFill>
                <a:effectLst/>
                <a:latin typeface="+mn-lt"/>
                <a:ea typeface="+mn-ea"/>
                <a:cs typeface="+mn-cs"/>
              </a:rPr>
              <a:t>s</a:t>
            </a:r>
            <a:r>
              <a:rPr lang="en-US" sz="900" b="0" i="0" kern="1200" baseline="0" dirty="0" smtClean="0">
                <a:solidFill>
                  <a:schemeClr val="tx1"/>
                </a:solidFill>
                <a:effectLst/>
                <a:latin typeface="+mn-lt"/>
                <a:ea typeface="+mn-ea"/>
                <a:cs typeface="+mn-cs"/>
              </a:rPr>
              <a:t>upported the most of </a:t>
            </a:r>
            <a:r>
              <a:rPr lang="en-US" sz="900" b="0" i="0" kern="1200" baseline="0" dirty="0" smtClean="0">
                <a:solidFill>
                  <a:schemeClr val="tx1"/>
                </a:solidFill>
                <a:effectLst/>
                <a:latin typeface="+mn-lt"/>
                <a:ea typeface="+mn-ea"/>
                <a:cs typeface="+mn-cs"/>
              </a:rPr>
              <a:t>used types of storages and </a:t>
            </a:r>
            <a:endParaRPr lang="en-US" sz="900" b="0" i="0" kern="1200" baseline="0" dirty="0" smtClean="0">
              <a:solidFill>
                <a:schemeClr val="tx1"/>
              </a:solidFill>
              <a:effectLst/>
              <a:latin typeface="+mn-lt"/>
              <a:ea typeface="+mn-ea"/>
              <a:cs typeface="+mn-cs"/>
            </a:endParaRPr>
          </a:p>
          <a:p>
            <a:pPr marL="228600" lvl="0" indent="-228600">
              <a:spcBef>
                <a:spcPts val="0"/>
              </a:spcBef>
              <a:buAutoNum type="arabicParenR"/>
            </a:pPr>
            <a:r>
              <a:rPr lang="en-US" sz="900" b="0" i="0" kern="1200" baseline="0" dirty="0" smtClean="0">
                <a:solidFill>
                  <a:schemeClr val="tx1"/>
                </a:solidFill>
                <a:effectLst/>
                <a:latin typeface="+mn-lt"/>
                <a:ea typeface="+mn-ea"/>
                <a:cs typeface="+mn-cs"/>
              </a:rPr>
              <a:t>8 most popular storages</a:t>
            </a:r>
          </a:p>
          <a:p>
            <a:pPr marL="228600" lvl="0" indent="-228600">
              <a:spcBef>
                <a:spcPts val="0"/>
              </a:spcBef>
              <a:buAutoNum type="arabicParenR"/>
            </a:pPr>
            <a:r>
              <a:rPr lang="en-US" sz="900" b="0" i="0" kern="1200" baseline="0" dirty="0" smtClean="0">
                <a:solidFill>
                  <a:schemeClr val="tx1"/>
                </a:solidFill>
                <a:effectLst/>
                <a:latin typeface="+mn-lt"/>
                <a:ea typeface="+mn-ea"/>
                <a:cs typeface="+mn-cs"/>
              </a:rPr>
              <a:t>JPA 2.1 specification implemented mostly</a:t>
            </a:r>
            <a:endParaRPr lang="en-US" sz="900" b="0" i="0" kern="1200" baseline="0" dirty="0" smtClean="0">
              <a:solidFill>
                <a:schemeClr val="tx1"/>
              </a:solidFill>
              <a:effectLst/>
              <a:latin typeface="+mn-lt"/>
              <a:ea typeface="+mn-ea"/>
              <a:cs typeface="+mn-cs"/>
            </a:endParaRPr>
          </a:p>
          <a:p>
            <a:pPr marL="0" lvl="0" indent="0">
              <a:spcBef>
                <a:spcPts val="0"/>
              </a:spcBef>
              <a:buNone/>
            </a:pPr>
            <a:endParaRPr lang="en-GB"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7</a:t>
            </a:fld>
            <a:endParaRPr lang="en-US"/>
          </a:p>
        </p:txBody>
      </p:sp>
    </p:spTree>
    <p:extLst>
      <p:ext uri="{BB962C8B-B14F-4D97-AF65-F5344CB8AC3E}">
        <p14:creationId xmlns:p14="http://schemas.microsoft.com/office/powerpoint/2010/main" val="163340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get the</a:t>
            </a:r>
            <a:r>
              <a:rPr lang="en-US" baseline="0" dirty="0" smtClean="0"/>
              <a:t> image from project documentation. You can see that world of NoSQL has many kinds of storing.</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8</a:t>
            </a:fld>
            <a:endParaRPr lang="en-US"/>
          </a:p>
        </p:txBody>
      </p:sp>
    </p:spTree>
    <p:extLst>
      <p:ext uri="{BB962C8B-B14F-4D97-AF65-F5344CB8AC3E}">
        <p14:creationId xmlns:p14="http://schemas.microsoft.com/office/powerpoint/2010/main" val="1821717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project supports graph, key-values, column-oriented and document-oriented types of storages in production version (5.1.0.Final)</a:t>
            </a:r>
          </a:p>
          <a:p>
            <a:r>
              <a:rPr lang="en-US" baseline="0" dirty="0" smtClean="0"/>
              <a:t>Next </a:t>
            </a:r>
            <a:r>
              <a:rPr lang="en-US" baseline="0" dirty="0" smtClean="0"/>
              <a:t>release will </a:t>
            </a:r>
            <a:r>
              <a:rPr lang="en-US" baseline="0" dirty="0" smtClean="0"/>
              <a:t>supports multi-model storage.</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9</a:t>
            </a:fld>
            <a:endParaRPr lang="en-US"/>
          </a:p>
        </p:txBody>
      </p:sp>
    </p:spTree>
    <p:extLst>
      <p:ext uri="{BB962C8B-B14F-4D97-AF65-F5344CB8AC3E}">
        <p14:creationId xmlns:p14="http://schemas.microsoft.com/office/powerpoint/2010/main" val="13423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contains enumeration of supported</a:t>
            </a:r>
            <a:r>
              <a:rPr lang="en-US" baseline="0" dirty="0" smtClean="0"/>
              <a:t> storages. Storages that selected by italic is included to release 5.2 plan.</a:t>
            </a:r>
          </a:p>
          <a:p>
            <a:r>
              <a:rPr lang="en-US" baseline="0" dirty="0" smtClean="0"/>
              <a:t>Part of storage set has status “experimental”. </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10</a:t>
            </a:fld>
            <a:endParaRPr lang="en-US"/>
          </a:p>
        </p:txBody>
      </p:sp>
    </p:spTree>
    <p:extLst>
      <p:ext uri="{BB962C8B-B14F-4D97-AF65-F5344CB8AC3E}">
        <p14:creationId xmlns:p14="http://schemas.microsoft.com/office/powerpoint/2010/main" val="350442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contains aggregated information about</a:t>
            </a:r>
            <a:r>
              <a:rPr lang="en-US" baseline="0" dirty="0" smtClean="0"/>
              <a:t> features for each storage.</a:t>
            </a:r>
          </a:p>
          <a:p>
            <a:r>
              <a:rPr lang="en-US" baseline="0" dirty="0" smtClean="0"/>
              <a:t>Part of storages supports JPQL. The feature implemented by Hibernate Search product.</a:t>
            </a:r>
          </a:p>
          <a:p>
            <a:endParaRPr lang="en-US" baseline="0" dirty="0" smtClean="0"/>
          </a:p>
          <a:p>
            <a:r>
              <a:rPr lang="en-US" baseline="0" dirty="0" smtClean="0"/>
              <a:t>The most of storages  supports transactions by emulation. Part of them has own transaction system. And Hibernate OGM integrates with the system. Other part of storages has not any transactions. In this case, Hibernate OGM emulate transaction by side tools.</a:t>
            </a:r>
          </a:p>
          <a:p>
            <a:endParaRPr lang="en-US" baseline="0" dirty="0" smtClean="0"/>
          </a:p>
          <a:p>
            <a:r>
              <a:rPr lang="en-US" baseline="0" dirty="0" smtClean="0"/>
              <a:t>Part of integration modules supports embedded mode.  For example, Neo4j.  </a:t>
            </a:r>
          </a:p>
          <a:p>
            <a:endParaRPr lang="en-US" baseline="0" dirty="0" smtClean="0"/>
          </a:p>
          <a:p>
            <a:r>
              <a:rPr lang="en-US" baseline="0" dirty="0" smtClean="0"/>
              <a:t>About associations.  Now, all integration modules supports all types of associations in JPA 2.1 It “One-To-One”, “Many-To-Many” and so on.</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11</a:t>
            </a:fld>
            <a:endParaRPr lang="en-US"/>
          </a:p>
        </p:txBody>
      </p:sp>
    </p:spTree>
    <p:extLst>
      <p:ext uri="{BB962C8B-B14F-4D97-AF65-F5344CB8AC3E}">
        <p14:creationId xmlns:p14="http://schemas.microsoft.com/office/powerpoint/2010/main" val="132104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rgbClr val="88C341"/>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7"/>
            <a:ext cx="8332740" cy="3167063"/>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lvl1pPr>
            <a:lvl2pPr marL="557213" indent="-214313">
              <a:lnSpc>
                <a:spcPct val="120000"/>
              </a:lnSpc>
              <a:buSzPct val="100000"/>
              <a:buFont typeface="Arial"/>
              <a:buChar char="•"/>
              <a:defRPr sz="1200" baseline="0"/>
            </a:lvl2pPr>
            <a:lvl3pPr>
              <a:lnSpc>
                <a:spcPct val="120000"/>
              </a:lnSpc>
              <a:defRPr sz="1100" baseline="0"/>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3" name="Text Placeholder 2"/>
          <p:cNvSpPr>
            <a:spLocks noGrp="1"/>
          </p:cNvSpPr>
          <p:nvPr>
            <p:ph idx="1" hasCustomPrompt="1"/>
          </p:nvPr>
        </p:nvSpPr>
        <p:spPr>
          <a:xfrm>
            <a:off x="360364" y="1079898"/>
            <a:ext cx="3810584"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4"/>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4"/>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1" y="1073150"/>
            <a:ext cx="2760662" cy="223138"/>
          </a:xfrm>
          <a:prstGeom prst="rect">
            <a:avLst/>
          </a:prstGeom>
          <a:solidFill>
            <a:srgbClr val="88C341"/>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17709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067430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8" y="1321135"/>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chemeClr val="accent4"/>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8"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0576" cy="223138"/>
          </a:xfrm>
          <a:prstGeom prst="rect">
            <a:avLst/>
          </a:prstGeom>
          <a:solidFill>
            <a:srgbClr val="88C341"/>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0576" cy="223138"/>
          </a:xfrm>
          <a:prstGeom prst="rect">
            <a:avLst/>
          </a:prstGeom>
          <a:solidFill>
            <a:srgbClr val="88C341"/>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899584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190994" y="170914"/>
            <a:ext cx="8337502" cy="543650"/>
          </a:xfrm>
          <a:prstGeom prst="rect">
            <a:avLst/>
          </a:prstGeom>
        </p:spPr>
        <p:txBody>
          <a:bodyPr lIns="68580" tIns="34290" rIns="68580" bIns="34290"/>
          <a:lstStyle>
            <a:lvl1pPr>
              <a:defRPr sz="1600" baseline="0"/>
            </a:lvl1pPr>
          </a:lstStyle>
          <a:p>
            <a:r>
              <a:rPr lang="en-US" dirty="0" smtClean="0"/>
              <a:t>Client name</a:t>
            </a:r>
            <a:endParaRPr lang="en-US" dirty="0"/>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Tree>
    <p:extLst>
      <p:ext uri="{BB962C8B-B14F-4D97-AF65-F5344CB8AC3E}">
        <p14:creationId xmlns:p14="http://schemas.microsoft.com/office/powerpoint/2010/main" val="2528589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2">
            <a:extLst>
              <a:ext uri="{28A0092B-C50C-407E-A947-70E740481C1C}">
                <a14:useLocalDpi xmlns:a14="http://schemas.microsoft.com/office/drawing/2010/main" val="0"/>
              </a:ext>
            </a:extLst>
          </a:blip>
          <a:srcRect r="66102"/>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4"/>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88C34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2050748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0576" cy="264688"/>
          </a:xfrm>
          <a:prstGeom prst="rect">
            <a:avLst/>
          </a:prstGeom>
          <a:solidFill>
            <a:srgbClr val="88C341"/>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nchor="ctr"/>
          <a:lstStyle>
            <a:lvl1pPr marL="0" indent="0" algn="ctr">
              <a:buNone/>
              <a:defRPr/>
            </a:lvl1pPr>
          </a:lstStyle>
          <a:p>
            <a:r>
              <a:rPr lang="en-US" dirty="0" smtClean="0"/>
              <a:t>Insert image here</a:t>
            </a:r>
            <a:endParaRPr lang="en-US" dirty="0"/>
          </a:p>
        </p:txBody>
      </p:sp>
    </p:spTree>
    <p:extLst>
      <p:ext uri="{BB962C8B-B14F-4D97-AF65-F5344CB8AC3E}">
        <p14:creationId xmlns:p14="http://schemas.microsoft.com/office/powerpoint/2010/main" val="121221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1594185" y="4926576"/>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pic>
        <p:nvPicPr>
          <p:cNvPr id="9" name="Picture 8" descr="IT-week-logos_IT-week-knockout.eps"/>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11298" y="4919113"/>
            <a:ext cx="486848" cy="154022"/>
          </a:xfrm>
          <a:prstGeom prst="rect">
            <a:avLst/>
          </a:prstGeom>
        </p:spPr>
      </p:pic>
      <p:cxnSp>
        <p:nvCxnSpPr>
          <p:cNvPr id="10" name="Straight Connector 9"/>
          <p:cNvCxnSpPr/>
          <p:nvPr userDrawn="1"/>
        </p:nvCxnSpPr>
        <p:spPr>
          <a:xfrm>
            <a:off x="15244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5" r:id="rId4"/>
    <p:sldLayoutId id="2147483757" r:id="rId5"/>
    <p:sldLayoutId id="2147483711" r:id="rId6"/>
    <p:sldLayoutId id="2147483749" r:id="rId7"/>
    <p:sldLayoutId id="2147483811" r:id="rId8"/>
    <p:sldLayoutId id="2147483831"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Lst>
  <p:timing>
    <p:tnLst>
      <p:par>
        <p:cTn id="1" dur="indefinite" restart="never" nodeType="tmRoot"/>
      </p:par>
    </p:tnLst>
  </p:timing>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4" y="-2287"/>
            <a:ext cx="9292337" cy="5231585"/>
          </a:xfrm>
          <a:prstGeom prst="rect">
            <a:avLst/>
          </a:prstGeom>
        </p:spPr>
      </p:pic>
      <p:sp>
        <p:nvSpPr>
          <p:cNvPr id="3" name="Text Placeholder 2"/>
          <p:cNvSpPr>
            <a:spLocks noGrp="1"/>
          </p:cNvSpPr>
          <p:nvPr>
            <p:ph type="body" sz="quarter" idx="15"/>
          </p:nvPr>
        </p:nvSpPr>
        <p:spPr>
          <a:xfrm>
            <a:off x="4118400" y="1378459"/>
            <a:ext cx="4504757" cy="1091068"/>
          </a:xfrm>
        </p:spPr>
        <p:txBody>
          <a:bodyPr/>
          <a:lstStyle/>
          <a:p>
            <a:r>
              <a:rPr lang="en-US" dirty="0" smtClean="0"/>
              <a:t>JPA FOR NoSQL</a:t>
            </a:r>
            <a:endParaRPr lang="en-US" dirty="0"/>
          </a:p>
        </p:txBody>
      </p:sp>
      <p:sp>
        <p:nvSpPr>
          <p:cNvPr id="4" name="Text Placeholder 3"/>
          <p:cNvSpPr>
            <a:spLocks noGrp="1"/>
          </p:cNvSpPr>
          <p:nvPr>
            <p:ph type="body" sz="quarter" idx="16"/>
          </p:nvPr>
        </p:nvSpPr>
        <p:spPr>
          <a:xfrm>
            <a:off x="4437210" y="3161877"/>
            <a:ext cx="4085679" cy="500137"/>
          </a:xfrm>
        </p:spPr>
        <p:txBody>
          <a:bodyPr/>
          <a:lstStyle/>
          <a:p>
            <a:r>
              <a:rPr lang="en-US" dirty="0" smtClean="0"/>
              <a:t>Ways for using JPA and NoSQL together. Contribution for Hibernate OGM project.</a:t>
            </a:r>
            <a:endParaRPr lang="en-US" dirty="0"/>
          </a:p>
        </p:txBody>
      </p:sp>
      <p:sp>
        <p:nvSpPr>
          <p:cNvPr id="5" name="Text Placeholder 4"/>
          <p:cNvSpPr>
            <a:spLocks noGrp="1"/>
          </p:cNvSpPr>
          <p:nvPr>
            <p:ph type="body" sz="quarter" idx="17"/>
          </p:nvPr>
        </p:nvSpPr>
        <p:spPr>
          <a:xfrm>
            <a:off x="4437209" y="3967217"/>
            <a:ext cx="3649662" cy="279797"/>
          </a:xfrm>
        </p:spPr>
        <p:txBody>
          <a:bodyPr>
            <a:normAutofit lnSpcReduction="10000"/>
          </a:bodyPr>
          <a:lstStyle/>
          <a:p>
            <a:r>
              <a:rPr lang="en-US" dirty="0" smtClean="0">
                <a:solidFill>
                  <a:schemeClr val="tx1"/>
                </a:solidFill>
                <a:latin typeface="Trebuchet MS"/>
                <a:cs typeface="Trebuchet MS"/>
              </a:rPr>
              <a:t>FEBRUARY 1, 201</a:t>
            </a:r>
            <a:r>
              <a:rPr lang="ru-RU" dirty="0" smtClean="0">
                <a:solidFill>
                  <a:schemeClr val="tx1"/>
                </a:solidFill>
                <a:latin typeface="Trebuchet MS"/>
                <a:cs typeface="Trebuchet MS"/>
              </a:rPr>
              <a:t>7</a:t>
            </a:r>
            <a:endParaRPr lang="en-US" dirty="0">
              <a:solidFill>
                <a:schemeClr val="tx1"/>
              </a:solidFill>
              <a:latin typeface="Trebuchet MS"/>
              <a:cs typeface="Trebuchet MS"/>
            </a:endParaRPr>
          </a:p>
        </p:txBody>
      </p:sp>
    </p:spTree>
    <p:extLst>
      <p:ext uri="{BB962C8B-B14F-4D97-AF65-F5344CB8AC3E}">
        <p14:creationId xmlns:p14="http://schemas.microsoft.com/office/powerpoint/2010/main" val="1715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err="1"/>
              <a:t>Infispinian</a:t>
            </a:r>
            <a:r>
              <a:rPr lang="en-US" dirty="0"/>
              <a:t>, </a:t>
            </a:r>
            <a:r>
              <a:rPr lang="en-US" dirty="0" err="1"/>
              <a:t>Ehcache</a:t>
            </a:r>
            <a:r>
              <a:rPr lang="en-US" dirty="0"/>
              <a:t>, </a:t>
            </a:r>
            <a:r>
              <a:rPr lang="en-US" dirty="0" err="1"/>
              <a:t>Redis</a:t>
            </a:r>
            <a:r>
              <a:rPr lang="en-US" dirty="0"/>
              <a:t>(Experimental</a:t>
            </a:r>
            <a:r>
              <a:rPr lang="en-US" dirty="0" smtClean="0"/>
              <a:t>), </a:t>
            </a:r>
            <a:r>
              <a:rPr lang="en-US" i="1" dirty="0" smtClean="0"/>
              <a:t>Apache Ignite (include to release 5.2)</a:t>
            </a:r>
            <a:endParaRPr lang="en-US" i="1" dirty="0"/>
          </a:p>
          <a:p>
            <a:pPr marL="342900" indent="-342900">
              <a:lnSpc>
                <a:spcPct val="130000"/>
              </a:lnSpc>
              <a:buClr>
                <a:schemeClr val="accent4"/>
              </a:buClr>
              <a:buFont typeface="+mj-lt"/>
              <a:buAutoNum type="arabicPeriod"/>
            </a:pPr>
            <a:r>
              <a:rPr lang="en-US" dirty="0"/>
              <a:t>MongoDB, </a:t>
            </a:r>
            <a:r>
              <a:rPr lang="en-US" dirty="0" err="1"/>
              <a:t>CouchDB</a:t>
            </a:r>
            <a:r>
              <a:rPr lang="en-US" dirty="0"/>
              <a:t>(Experimental) </a:t>
            </a:r>
            <a:endParaRPr lang="en-US" dirty="0" smtClean="0">
              <a:solidFill>
                <a:srgbClr val="444444"/>
              </a:solidFill>
            </a:endParaRPr>
          </a:p>
          <a:p>
            <a:pPr marL="342900" indent="-342900">
              <a:lnSpc>
                <a:spcPct val="130000"/>
              </a:lnSpc>
              <a:buClr>
                <a:schemeClr val="accent4"/>
              </a:buClr>
              <a:buFont typeface="+mj-lt"/>
              <a:buAutoNum type="arabicPeriod"/>
            </a:pPr>
            <a:r>
              <a:rPr lang="en-US" dirty="0"/>
              <a:t>Neo4j</a:t>
            </a:r>
            <a:endParaRPr lang="en-US" dirty="0" smtClean="0">
              <a:solidFill>
                <a:srgbClr val="444444"/>
              </a:solidFill>
            </a:endParaRPr>
          </a:p>
          <a:p>
            <a:pPr marL="342900" indent="-342900">
              <a:lnSpc>
                <a:spcPct val="130000"/>
              </a:lnSpc>
              <a:buFont typeface="+mj-lt"/>
              <a:buAutoNum type="arabicPeriod"/>
            </a:pPr>
            <a:r>
              <a:rPr lang="en-GB" dirty="0"/>
              <a:t>Cassandra(experimental)</a:t>
            </a:r>
          </a:p>
          <a:p>
            <a:pPr marL="342900" indent="-342900">
              <a:lnSpc>
                <a:spcPct val="130000"/>
              </a:lnSpc>
              <a:buFont typeface="+mj-lt"/>
              <a:buAutoNum type="arabicPeriod"/>
            </a:pPr>
            <a:r>
              <a:rPr lang="en-US" i="1" dirty="0"/>
              <a:t>OrientDB </a:t>
            </a:r>
            <a:r>
              <a:rPr lang="en-US" i="1" dirty="0" smtClean="0"/>
              <a:t>(include </a:t>
            </a:r>
            <a:r>
              <a:rPr lang="en-US" i="1" dirty="0"/>
              <a:t>to release </a:t>
            </a:r>
            <a:r>
              <a:rPr lang="en-US" i="1" dirty="0" smtClean="0"/>
              <a:t>5.2)</a:t>
            </a:r>
            <a:endParaRPr lang="en-US" i="1" dirty="0"/>
          </a:p>
        </p:txBody>
      </p:sp>
      <p:sp>
        <p:nvSpPr>
          <p:cNvPr id="3" name="Text Placeholder 2"/>
          <p:cNvSpPr>
            <a:spLocks noGrp="1"/>
          </p:cNvSpPr>
          <p:nvPr>
            <p:ph type="body" sz="quarter" idx="11"/>
          </p:nvPr>
        </p:nvSpPr>
        <p:spPr/>
        <p:txBody>
          <a:bodyPr/>
          <a:lstStyle/>
          <a:p>
            <a:r>
              <a:rPr lang="en-US" dirty="0"/>
              <a:t>Supported </a:t>
            </a:r>
            <a:r>
              <a:rPr lang="en-US" dirty="0" smtClean="0"/>
              <a:t>storages</a:t>
            </a:r>
            <a:endParaRPr lang="en-US" dirty="0"/>
          </a:p>
        </p:txBody>
      </p:sp>
    </p:spTree>
    <p:extLst>
      <p:ext uri="{BB962C8B-B14F-4D97-AF65-F5344CB8AC3E}">
        <p14:creationId xmlns:p14="http://schemas.microsoft.com/office/powerpoint/2010/main" val="2538044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Supported </a:t>
            </a:r>
            <a:r>
              <a:rPr lang="en-US" dirty="0" smtClean="0"/>
              <a:t>features</a:t>
            </a:r>
            <a:endParaRPr lang="en-US" dirty="0"/>
          </a:p>
        </p:txBody>
      </p:sp>
      <p:graphicFrame>
        <p:nvGraphicFramePr>
          <p:cNvPr id="5" name="Таблица 1"/>
          <p:cNvGraphicFramePr>
            <a:graphicFrameLocks noGrp="1"/>
          </p:cNvGraphicFramePr>
          <p:nvPr>
            <p:extLst>
              <p:ext uri="{D42A27DB-BD31-4B8C-83A1-F6EECF244321}">
                <p14:modId xmlns:p14="http://schemas.microsoft.com/office/powerpoint/2010/main" val="3878489644"/>
              </p:ext>
            </p:extLst>
          </p:nvPr>
        </p:nvGraphicFramePr>
        <p:xfrm>
          <a:off x="87922" y="785445"/>
          <a:ext cx="8968155" cy="3912394"/>
        </p:xfrm>
        <a:graphic>
          <a:graphicData uri="http://schemas.openxmlformats.org/drawingml/2006/table">
            <a:tbl>
              <a:tblPr firstRow="1" bandRow="1">
                <a:tableStyleId>{21E4AEA4-8DFA-4A89-87EB-49C32662AFE0}</a:tableStyleId>
              </a:tblPr>
              <a:tblGrid>
                <a:gridCol w="1327212">
                  <a:extLst>
                    <a:ext uri="{9D8B030D-6E8A-4147-A177-3AD203B41FA5}">
                      <a16:colId xmlns:a16="http://schemas.microsoft.com/office/drawing/2014/main" val="20000"/>
                    </a:ext>
                  </a:extLst>
                </a:gridCol>
                <a:gridCol w="1525958">
                  <a:extLst>
                    <a:ext uri="{9D8B030D-6E8A-4147-A177-3AD203B41FA5}">
                      <a16:colId xmlns:a16="http://schemas.microsoft.com/office/drawing/2014/main" val="20001"/>
                    </a:ext>
                  </a:extLst>
                </a:gridCol>
                <a:gridCol w="1700564">
                  <a:extLst>
                    <a:ext uri="{9D8B030D-6E8A-4147-A177-3AD203B41FA5}">
                      <a16:colId xmlns:a16="http://schemas.microsoft.com/office/drawing/2014/main" val="20002"/>
                    </a:ext>
                  </a:extLst>
                </a:gridCol>
                <a:gridCol w="1847946">
                  <a:extLst>
                    <a:ext uri="{9D8B030D-6E8A-4147-A177-3AD203B41FA5}">
                      <a16:colId xmlns:a16="http://schemas.microsoft.com/office/drawing/2014/main" val="20003"/>
                    </a:ext>
                  </a:extLst>
                </a:gridCol>
                <a:gridCol w="2566475">
                  <a:extLst>
                    <a:ext uri="{9D8B030D-6E8A-4147-A177-3AD203B41FA5}">
                      <a16:colId xmlns:a16="http://schemas.microsoft.com/office/drawing/2014/main" val="20004"/>
                    </a:ext>
                  </a:extLst>
                </a:gridCol>
              </a:tblGrid>
              <a:tr h="423746">
                <a:tc rowSpan="2">
                  <a:txBody>
                    <a:bodyPr/>
                    <a:lstStyle/>
                    <a:p>
                      <a:pPr algn="ctr"/>
                      <a:r>
                        <a:rPr lang="en-US" dirty="0" smtClean="0"/>
                        <a:t>Data storage</a:t>
                      </a:r>
                      <a:endParaRPr lang="ru-RU" dirty="0"/>
                    </a:p>
                  </a:txBody>
                  <a:tcPr/>
                </a:tc>
                <a:tc gridSpan="4">
                  <a:txBody>
                    <a:bodyPr/>
                    <a:lstStyle/>
                    <a:p>
                      <a:pPr algn="ctr"/>
                      <a:r>
                        <a:rPr lang="en-US" dirty="0" smtClean="0"/>
                        <a:t>Features</a:t>
                      </a:r>
                      <a:endParaRPr lang="ru-RU" dirty="0"/>
                    </a:p>
                  </a:txBody>
                  <a:tcPr/>
                </a:tc>
                <a:tc hMerge="1">
                  <a:txBody>
                    <a:bodyPr/>
                    <a:lstStyle/>
                    <a:p>
                      <a:endParaRPr lang="ru-RU"/>
                    </a:p>
                  </a:txBody>
                  <a:tcPr/>
                </a:tc>
                <a:tc hMerge="1">
                  <a:txBody>
                    <a:bodyPr/>
                    <a:lstStyle/>
                    <a:p>
                      <a:endParaRPr lang="ru-RU" dirty="0"/>
                    </a:p>
                  </a:txBody>
                  <a:tcPr/>
                </a:tc>
                <a:tc hMerge="1">
                  <a:txBody>
                    <a:bodyPr/>
                    <a:lstStyle/>
                    <a:p>
                      <a:pPr algn="ctr"/>
                      <a:endParaRPr lang="ru-RU" dirty="0"/>
                    </a:p>
                  </a:txBody>
                  <a:tcPr/>
                </a:tc>
                <a:extLst>
                  <a:ext uri="{0D108BD9-81ED-4DB2-BD59-A6C34878D82A}">
                    <a16:rowId xmlns:a16="http://schemas.microsoft.com/office/drawing/2014/main" val="10000"/>
                  </a:ext>
                </a:extLst>
              </a:tr>
              <a:tr h="423746">
                <a:tc vMerge="1">
                  <a:txBody>
                    <a:bodyPr/>
                    <a:lstStyle/>
                    <a:p>
                      <a:endParaRPr lang="ru-RU" dirty="0"/>
                    </a:p>
                  </a:txBody>
                  <a:tcPr/>
                </a:tc>
                <a:tc>
                  <a:txBody>
                    <a:bodyPr/>
                    <a:lstStyle/>
                    <a:p>
                      <a:pPr algn="ctr"/>
                      <a:r>
                        <a:rPr lang="en-US" dirty="0" smtClean="0"/>
                        <a:t>Associations</a:t>
                      </a:r>
                      <a:endParaRPr lang="ru-RU" dirty="0"/>
                    </a:p>
                  </a:txBody>
                  <a:tcPr/>
                </a:tc>
                <a:tc>
                  <a:txBody>
                    <a:bodyPr/>
                    <a:lstStyle/>
                    <a:p>
                      <a:pPr algn="ctr"/>
                      <a:r>
                        <a:rPr lang="en-US" dirty="0" smtClean="0"/>
                        <a:t>Queries</a:t>
                      </a:r>
                      <a:endParaRPr lang="ru-RU" dirty="0"/>
                    </a:p>
                  </a:txBody>
                  <a:tcPr/>
                </a:tc>
                <a:tc>
                  <a:txBody>
                    <a:bodyPr/>
                    <a:lstStyle/>
                    <a:p>
                      <a:pPr algn="ctr"/>
                      <a:r>
                        <a:rPr lang="en-US" dirty="0" smtClean="0"/>
                        <a:t>Transactions</a:t>
                      </a:r>
                      <a:endParaRPr lang="ru-RU" dirty="0"/>
                    </a:p>
                  </a:txBody>
                  <a:tcPr/>
                </a:tc>
                <a:tc>
                  <a:txBody>
                    <a:bodyPr/>
                    <a:lstStyle/>
                    <a:p>
                      <a:pPr algn="ctr"/>
                      <a:r>
                        <a:rPr lang="en-US" dirty="0" smtClean="0"/>
                        <a:t>Remote/Embedded</a:t>
                      </a:r>
                      <a:endParaRPr lang="ru-RU" dirty="0"/>
                    </a:p>
                  </a:txBody>
                  <a:tcPr/>
                </a:tc>
                <a:extLst>
                  <a:ext uri="{0D108BD9-81ED-4DB2-BD59-A6C34878D82A}">
                    <a16:rowId xmlns:a16="http://schemas.microsoft.com/office/drawing/2014/main" val="10001"/>
                  </a:ext>
                </a:extLst>
              </a:tr>
              <a:tr h="423746">
                <a:tc>
                  <a:txBody>
                    <a:bodyPr/>
                    <a:lstStyle/>
                    <a:p>
                      <a:r>
                        <a:rPr lang="en-US" dirty="0" err="1" smtClean="0"/>
                        <a:t>Mongodb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2"/>
                  </a:ext>
                </a:extLst>
              </a:tr>
              <a:tr h="423746">
                <a:tc>
                  <a:txBody>
                    <a:bodyPr/>
                    <a:lstStyle/>
                    <a:p>
                      <a:r>
                        <a:rPr lang="en-US" dirty="0" err="1" smtClean="0"/>
                        <a:t>CouchDB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3"/>
                  </a:ext>
                </a:extLst>
              </a:tr>
              <a:tr h="423746">
                <a:tc>
                  <a:txBody>
                    <a:bodyPr/>
                    <a:lstStyle/>
                    <a:p>
                      <a:r>
                        <a:rPr lang="en-GB" sz="1400" b="0" dirty="0" err="1" smtClean="0"/>
                        <a:t>Infispinian</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JTA</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4"/>
                  </a:ext>
                </a:extLst>
              </a:tr>
              <a:tr h="423746">
                <a:tc>
                  <a:txBody>
                    <a:bodyPr/>
                    <a:lstStyle/>
                    <a:p>
                      <a:r>
                        <a:rPr lang="en-US" b="0" dirty="0" err="1" smtClean="0"/>
                        <a:t>Ehcache</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5"/>
                  </a:ext>
                </a:extLst>
              </a:tr>
              <a:tr h="423746">
                <a:tc>
                  <a:txBody>
                    <a:bodyPr/>
                    <a:lstStyle/>
                    <a:p>
                      <a:r>
                        <a:rPr lang="en-US" b="0" dirty="0" err="1" smtClean="0"/>
                        <a:t>Redis</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6"/>
                  </a:ext>
                </a:extLst>
              </a:tr>
              <a:tr h="522426">
                <a:tc>
                  <a:txBody>
                    <a:bodyPr/>
                    <a:lstStyle/>
                    <a:p>
                      <a:r>
                        <a:rPr lang="en-US" b="0" dirty="0" smtClean="0"/>
                        <a:t>Neo4j</a:t>
                      </a:r>
                      <a:endParaRPr lang="ru-RU" b="0" dirty="0"/>
                    </a:p>
                  </a:txBody>
                  <a:tcPr/>
                </a:tc>
                <a:tc>
                  <a:txBody>
                    <a:bodyPr/>
                    <a:lstStyle/>
                    <a:p>
                      <a:pPr algn="ctr"/>
                      <a:r>
                        <a:rPr lang="en-US" sz="1200" dirty="0" smtClean="0"/>
                        <a:t>+</a:t>
                      </a:r>
                      <a:endParaRPr lang="ru-RU"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Native, JPQL</a:t>
                      </a:r>
                      <a:endParaRPr lang="ru-RU" sz="1200" dirty="0" smtClean="0"/>
                    </a:p>
                    <a:p>
                      <a:pPr algn="ct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7"/>
                  </a:ext>
                </a:extLst>
              </a:tr>
              <a:tr h="423746">
                <a:tc>
                  <a:txBody>
                    <a:bodyPr/>
                    <a:lstStyle/>
                    <a:p>
                      <a:r>
                        <a:rPr lang="en-US" b="0" dirty="0" smtClean="0"/>
                        <a:t>Cassandra</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1974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Architecture</a:t>
            </a:r>
            <a:endParaRPr lang="en-US" dirty="0"/>
          </a:p>
        </p:txBody>
      </p:sp>
      <p:sp>
        <p:nvSpPr>
          <p:cNvPr id="5" name="Shape 86"/>
          <p:cNvSpPr txBox="1"/>
          <p:nvPr/>
        </p:nvSpPr>
        <p:spPr>
          <a:xfrm>
            <a:off x="138755" y="3607988"/>
            <a:ext cx="8912965" cy="1098235"/>
          </a:xfrm>
          <a:prstGeom prst="rect">
            <a:avLst/>
          </a:prstGeom>
          <a:noFill/>
          <a:ln w="19050" cap="flat" cmpd="sng">
            <a:solidFill>
              <a:srgbClr val="000000"/>
            </a:solidFill>
            <a:prstDash val="dot"/>
            <a:round/>
            <a:headEnd type="none" w="med" len="med"/>
            <a:tailEnd type="none" w="med" len="med"/>
          </a:ln>
        </p:spPr>
        <p:txBody>
          <a:bodyPr lIns="91425" tIns="91425" rIns="91425" bIns="91425" anchor="t" anchorCtr="0">
            <a:noAutofit/>
          </a:bodyPr>
          <a:lstStyle/>
          <a:p>
            <a:pPr lvl="0" algn="ctr" rtl="0">
              <a:spcBef>
                <a:spcPts val="0"/>
              </a:spcBef>
              <a:buNone/>
            </a:pPr>
            <a:r>
              <a:rPr lang="en-GB" b="1"/>
              <a:t>Hibernate OGM Module for Concrete Storage </a:t>
            </a:r>
          </a:p>
          <a:p>
            <a:pPr lvl="0" rtl="0">
              <a:spcBef>
                <a:spcPts val="0"/>
              </a:spcBef>
              <a:buNone/>
            </a:pPr>
            <a:endParaRPr/>
          </a:p>
        </p:txBody>
      </p:sp>
      <p:sp>
        <p:nvSpPr>
          <p:cNvPr id="6" name="Shape 88"/>
          <p:cNvSpPr txBox="1"/>
          <p:nvPr/>
        </p:nvSpPr>
        <p:spPr>
          <a:xfrm>
            <a:off x="5095831" y="903613"/>
            <a:ext cx="3191562" cy="80547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Hibernate ORM Core</a:t>
            </a:r>
          </a:p>
          <a:p>
            <a:pPr lvl="0" rtl="0">
              <a:spcBef>
                <a:spcPts val="0"/>
              </a:spcBef>
              <a:buNone/>
            </a:pPr>
            <a:endParaRPr/>
          </a:p>
        </p:txBody>
      </p:sp>
      <p:sp>
        <p:nvSpPr>
          <p:cNvPr id="7" name="Shape 89"/>
          <p:cNvSpPr txBox="1"/>
          <p:nvPr/>
        </p:nvSpPr>
        <p:spPr>
          <a:xfrm>
            <a:off x="138955" y="849690"/>
            <a:ext cx="4186739" cy="93425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Clr>
                <a:schemeClr val="dk1"/>
              </a:buClr>
              <a:buFont typeface="Arial"/>
              <a:buNone/>
            </a:pPr>
            <a:r>
              <a:rPr lang="en-GB"/>
              <a:t>em.getTransaction().begin();</a:t>
            </a:r>
          </a:p>
          <a:p>
            <a:pPr lvl="0">
              <a:spcBef>
                <a:spcPts val="0"/>
              </a:spcBef>
              <a:buClr>
                <a:schemeClr val="dk1"/>
              </a:buClr>
              <a:buFont typeface="Arial"/>
              <a:buNone/>
            </a:pPr>
            <a:r>
              <a:rPr lang="en-GB"/>
              <a:t>em.persist(</a:t>
            </a:r>
            <a:r>
              <a:rPr lang="en-GB">
                <a:solidFill>
                  <a:schemeClr val="dk1"/>
                </a:solidFill>
              </a:rPr>
              <a:t>new Person("name1")</a:t>
            </a:r>
            <a:r>
              <a:rPr lang="en-GB"/>
              <a:t>);</a:t>
            </a:r>
          </a:p>
          <a:p>
            <a:pPr lvl="0">
              <a:spcBef>
                <a:spcPts val="0"/>
              </a:spcBef>
              <a:buClr>
                <a:schemeClr val="dk1"/>
              </a:buClr>
              <a:buFont typeface="Arial"/>
              <a:buNone/>
            </a:pPr>
            <a:r>
              <a:rPr lang="en-GB"/>
              <a:t>em.getTransaction().commit();</a:t>
            </a:r>
          </a:p>
          <a:p>
            <a:pPr lvl="0">
              <a:spcBef>
                <a:spcPts val="0"/>
              </a:spcBef>
              <a:buNone/>
            </a:pPr>
            <a:endParaRPr/>
          </a:p>
        </p:txBody>
      </p:sp>
      <p:cxnSp>
        <p:nvCxnSpPr>
          <p:cNvPr id="8" name="Shape 90"/>
          <p:cNvCxnSpPr>
            <a:stCxn id="7" idx="3"/>
            <a:endCxn id="6" idx="1"/>
          </p:cNvCxnSpPr>
          <p:nvPr/>
        </p:nvCxnSpPr>
        <p:spPr>
          <a:xfrm flipV="1">
            <a:off x="4325694" y="1306352"/>
            <a:ext cx="770137" cy="10463"/>
          </a:xfrm>
          <a:prstGeom prst="straightConnector1">
            <a:avLst/>
          </a:prstGeom>
          <a:noFill/>
          <a:ln w="28575" cap="flat" cmpd="sng">
            <a:solidFill>
              <a:schemeClr val="dk2"/>
            </a:solidFill>
            <a:prstDash val="solid"/>
            <a:round/>
            <a:headEnd type="none" w="lg" len="lg"/>
            <a:tailEnd type="triangle" w="lg" len="lg"/>
          </a:ln>
        </p:spPr>
      </p:cxnSp>
      <p:sp>
        <p:nvSpPr>
          <p:cNvPr id="9" name="Shape 91"/>
          <p:cNvSpPr txBox="1"/>
          <p:nvPr/>
        </p:nvSpPr>
        <p:spPr>
          <a:xfrm>
            <a:off x="138955" y="2186679"/>
            <a:ext cx="8912965" cy="71006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dirty="0" smtClean="0"/>
              <a:t>Hibernate OGM Core</a:t>
            </a:r>
            <a:endParaRPr lang="en-GB" sz="1800" b="1" dirty="0"/>
          </a:p>
          <a:p>
            <a:pPr lvl="0" rtl="0">
              <a:spcBef>
                <a:spcPts val="0"/>
              </a:spcBef>
              <a:buNone/>
            </a:pPr>
            <a:endParaRPr dirty="0"/>
          </a:p>
        </p:txBody>
      </p:sp>
      <p:cxnSp>
        <p:nvCxnSpPr>
          <p:cNvPr id="10" name="Shape 92"/>
          <p:cNvCxnSpPr>
            <a:stCxn id="6" idx="2"/>
            <a:endCxn id="9" idx="0"/>
          </p:cNvCxnSpPr>
          <p:nvPr/>
        </p:nvCxnSpPr>
        <p:spPr>
          <a:xfrm rot="5400000">
            <a:off x="5404731" y="899798"/>
            <a:ext cx="477588" cy="2096174"/>
          </a:xfrm>
          <a:prstGeom prst="bentConnector3">
            <a:avLst>
              <a:gd name="adj1" fmla="val 50000"/>
            </a:avLst>
          </a:prstGeom>
          <a:noFill/>
          <a:ln w="28575" cap="flat" cmpd="sng">
            <a:solidFill>
              <a:schemeClr val="dk2"/>
            </a:solidFill>
            <a:prstDash val="solid"/>
            <a:round/>
            <a:headEnd type="none" w="lg" len="lg"/>
            <a:tailEnd type="triangle" w="lg" len="lg"/>
          </a:ln>
        </p:spPr>
      </p:cxnSp>
      <p:sp>
        <p:nvSpPr>
          <p:cNvPr id="11" name="Shape 93"/>
          <p:cNvSpPr txBox="1"/>
          <p:nvPr/>
        </p:nvSpPr>
        <p:spPr>
          <a:xfrm>
            <a:off x="4703360" y="4118621"/>
            <a:ext cx="4186739" cy="479956"/>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DatastorageProvider</a:t>
            </a:r>
          </a:p>
          <a:p>
            <a:pPr lvl="0" rtl="0">
              <a:spcBef>
                <a:spcPts val="0"/>
              </a:spcBef>
              <a:buNone/>
            </a:pPr>
            <a:endParaRPr/>
          </a:p>
        </p:txBody>
      </p:sp>
      <p:sp>
        <p:nvSpPr>
          <p:cNvPr id="12" name="Shape 94"/>
          <p:cNvSpPr txBox="1"/>
          <p:nvPr/>
        </p:nvSpPr>
        <p:spPr>
          <a:xfrm>
            <a:off x="235340" y="4107229"/>
            <a:ext cx="4024339" cy="49134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GridDialect</a:t>
            </a:r>
          </a:p>
          <a:p>
            <a:pPr lvl="0" rtl="0">
              <a:spcBef>
                <a:spcPts val="0"/>
              </a:spcBef>
              <a:buNone/>
            </a:pPr>
            <a:endParaRPr/>
          </a:p>
        </p:txBody>
      </p:sp>
      <p:cxnSp>
        <p:nvCxnSpPr>
          <p:cNvPr id="13" name="Shape 95"/>
          <p:cNvCxnSpPr/>
          <p:nvPr/>
        </p:nvCxnSpPr>
        <p:spPr>
          <a:xfrm>
            <a:off x="6911208" y="2896739"/>
            <a:ext cx="0" cy="630232"/>
          </a:xfrm>
          <a:prstGeom prst="straightConnector1">
            <a:avLst/>
          </a:prstGeom>
          <a:noFill/>
          <a:ln w="28575" cap="flat" cmpd="sng">
            <a:solidFill>
              <a:schemeClr val="dk2"/>
            </a:solidFill>
            <a:prstDash val="solid"/>
            <a:round/>
            <a:headEnd type="none" w="lg" len="lg"/>
            <a:tailEnd type="triangle" w="lg" len="lg"/>
          </a:ln>
        </p:spPr>
      </p:cxnSp>
      <p:sp>
        <p:nvSpPr>
          <p:cNvPr id="14" name="Shape 96"/>
          <p:cNvSpPr txBox="1"/>
          <p:nvPr/>
        </p:nvSpPr>
        <p:spPr>
          <a:xfrm>
            <a:off x="6911208" y="2853715"/>
            <a:ext cx="1077589" cy="406098"/>
          </a:xfrm>
          <a:prstGeom prst="rect">
            <a:avLst/>
          </a:prstGeom>
          <a:noFill/>
          <a:ln>
            <a:noFill/>
          </a:ln>
        </p:spPr>
        <p:txBody>
          <a:bodyPr lIns="91425" tIns="91425" rIns="91425" bIns="91425" anchor="t" anchorCtr="0">
            <a:noAutofit/>
          </a:bodyPr>
          <a:lstStyle/>
          <a:p>
            <a:pPr lvl="0" algn="ctr">
              <a:spcBef>
                <a:spcPts val="0"/>
              </a:spcBef>
              <a:buNone/>
            </a:pPr>
            <a:r>
              <a:rPr lang="en-GB" dirty="0"/>
              <a:t>1.begin()</a:t>
            </a:r>
          </a:p>
        </p:txBody>
      </p:sp>
      <p:sp>
        <p:nvSpPr>
          <p:cNvPr id="15" name="Shape 97"/>
          <p:cNvSpPr txBox="1"/>
          <p:nvPr/>
        </p:nvSpPr>
        <p:spPr>
          <a:xfrm>
            <a:off x="186201" y="2901102"/>
            <a:ext cx="1346293" cy="406098"/>
          </a:xfrm>
          <a:prstGeom prst="rect">
            <a:avLst/>
          </a:prstGeom>
          <a:noFill/>
          <a:ln>
            <a:noFill/>
          </a:ln>
        </p:spPr>
        <p:txBody>
          <a:bodyPr lIns="91425" tIns="91425" rIns="91425" bIns="91425" anchor="t" anchorCtr="0">
            <a:noAutofit/>
          </a:bodyPr>
          <a:lstStyle/>
          <a:p>
            <a:pPr lvl="0" algn="ctr" rtl="0">
              <a:spcBef>
                <a:spcPts val="0"/>
              </a:spcBef>
              <a:buNone/>
            </a:pPr>
            <a:r>
              <a:rPr lang="en-GB"/>
              <a:t>4.commit()</a:t>
            </a:r>
          </a:p>
        </p:txBody>
      </p:sp>
      <p:sp>
        <p:nvSpPr>
          <p:cNvPr id="16" name="Shape 98"/>
          <p:cNvSpPr txBox="1"/>
          <p:nvPr/>
        </p:nvSpPr>
        <p:spPr>
          <a:xfrm>
            <a:off x="4643100" y="2901115"/>
            <a:ext cx="1672826" cy="406098"/>
          </a:xfrm>
          <a:prstGeom prst="rect">
            <a:avLst/>
          </a:prstGeom>
          <a:noFill/>
          <a:ln>
            <a:noFill/>
          </a:ln>
        </p:spPr>
        <p:txBody>
          <a:bodyPr lIns="91425" tIns="91425" rIns="91425" bIns="91425" anchor="t" anchorCtr="0">
            <a:noAutofit/>
          </a:bodyPr>
          <a:lstStyle/>
          <a:p>
            <a:pPr lvl="0" algn="ctr" rtl="0">
              <a:spcBef>
                <a:spcPts val="0"/>
              </a:spcBef>
              <a:buNone/>
            </a:pPr>
            <a:r>
              <a:rPr lang="en-GB"/>
              <a:t>2.createTuple()</a:t>
            </a:r>
          </a:p>
        </p:txBody>
      </p:sp>
      <p:sp>
        <p:nvSpPr>
          <p:cNvPr id="17" name="Shape 99"/>
          <p:cNvSpPr txBox="1"/>
          <p:nvPr/>
        </p:nvSpPr>
        <p:spPr>
          <a:xfrm>
            <a:off x="2074889" y="2901115"/>
            <a:ext cx="1563404" cy="406098"/>
          </a:xfrm>
          <a:prstGeom prst="rect">
            <a:avLst/>
          </a:prstGeom>
          <a:noFill/>
          <a:ln>
            <a:noFill/>
          </a:ln>
        </p:spPr>
        <p:txBody>
          <a:bodyPr lIns="91425" tIns="91425" rIns="91425" bIns="91425" anchor="t" anchorCtr="0">
            <a:noAutofit/>
          </a:bodyPr>
          <a:lstStyle/>
          <a:p>
            <a:pPr lvl="0" algn="ctr" rtl="0">
              <a:spcBef>
                <a:spcPts val="0"/>
              </a:spcBef>
              <a:buNone/>
            </a:pPr>
            <a:r>
              <a:rPr lang="en-GB"/>
              <a:t>3.insertTuple()</a:t>
            </a:r>
          </a:p>
        </p:txBody>
      </p:sp>
      <p:cxnSp>
        <p:nvCxnSpPr>
          <p:cNvPr id="18" name="Shape 101"/>
          <p:cNvCxnSpPr/>
          <p:nvPr/>
        </p:nvCxnSpPr>
        <p:spPr>
          <a:xfrm flipH="1">
            <a:off x="186201" y="2896739"/>
            <a:ext cx="1" cy="630232"/>
          </a:xfrm>
          <a:prstGeom prst="straightConnector1">
            <a:avLst/>
          </a:prstGeom>
          <a:noFill/>
          <a:ln w="28575" cap="flat" cmpd="sng">
            <a:solidFill>
              <a:schemeClr val="dk2"/>
            </a:solidFill>
            <a:prstDash val="solid"/>
            <a:round/>
            <a:headEnd type="none" w="lg" len="lg"/>
            <a:tailEnd type="triangle" w="lg" len="lg"/>
          </a:ln>
        </p:spPr>
      </p:cxnSp>
      <p:cxnSp>
        <p:nvCxnSpPr>
          <p:cNvPr id="19" name="Shape 102"/>
          <p:cNvCxnSpPr/>
          <p:nvPr/>
        </p:nvCxnSpPr>
        <p:spPr>
          <a:xfrm>
            <a:off x="4643100" y="2901102"/>
            <a:ext cx="11725" cy="675340"/>
          </a:xfrm>
          <a:prstGeom prst="straightConnector1">
            <a:avLst/>
          </a:prstGeom>
          <a:noFill/>
          <a:ln w="28575" cap="flat" cmpd="sng">
            <a:solidFill>
              <a:schemeClr val="dk2"/>
            </a:solidFill>
            <a:prstDash val="solid"/>
            <a:round/>
            <a:headEnd type="triangle" w="lg" len="lg"/>
            <a:tailEnd type="triangle" w="lg" len="lg"/>
          </a:ln>
        </p:spPr>
      </p:cxnSp>
      <p:cxnSp>
        <p:nvCxnSpPr>
          <p:cNvPr id="20" name="Shape 103"/>
          <p:cNvCxnSpPr/>
          <p:nvPr/>
        </p:nvCxnSpPr>
        <p:spPr>
          <a:xfrm flipH="1">
            <a:off x="2109176" y="2896739"/>
            <a:ext cx="9184" cy="677560"/>
          </a:xfrm>
          <a:prstGeom prst="straightConnector1">
            <a:avLst/>
          </a:prstGeom>
          <a:noFill/>
          <a:ln w="2857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1533157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2395336" cy="284693"/>
          </a:xfrm>
          <a:solidFill>
            <a:srgbClr val="88C341"/>
          </a:solidFill>
        </p:spPr>
        <p:txBody>
          <a:bodyPr/>
          <a:lstStyle/>
          <a:p>
            <a:r>
              <a:rPr lang="en-US" dirty="0" smtClean="0"/>
              <a:t>OrientDB presentation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530" y="459468"/>
            <a:ext cx="3494027" cy="1600900"/>
          </a:xfrm>
          <a:prstGeom prst="rect">
            <a:avLst/>
          </a:prstGeom>
        </p:spPr>
      </p:pic>
    </p:spTree>
    <p:extLst>
      <p:ext uri="{BB962C8B-B14F-4D97-AF65-F5344CB8AC3E}">
        <p14:creationId xmlns:p14="http://schemas.microsoft.com/office/powerpoint/2010/main" val="2280387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a:t>Developed by Java</a:t>
            </a:r>
          </a:p>
          <a:p>
            <a:pPr marL="342900" indent="-342900">
              <a:lnSpc>
                <a:spcPct val="130000"/>
              </a:lnSpc>
              <a:buClr>
                <a:schemeClr val="accent4"/>
              </a:buClr>
              <a:buFont typeface="+mj-lt"/>
              <a:buAutoNum type="arabicPeriod"/>
            </a:pPr>
            <a:r>
              <a:rPr lang="en-US" dirty="0"/>
              <a:t>Multi-model (document + graph) storage </a:t>
            </a:r>
          </a:p>
          <a:p>
            <a:pPr marL="342900" indent="-342900">
              <a:lnSpc>
                <a:spcPct val="130000"/>
              </a:lnSpc>
              <a:buClr>
                <a:schemeClr val="accent4"/>
              </a:buClr>
              <a:buFont typeface="+mj-lt"/>
              <a:buAutoNum type="arabicPeriod"/>
            </a:pPr>
            <a:r>
              <a:rPr lang="en-US" dirty="0"/>
              <a:t>SQL-like query language </a:t>
            </a:r>
          </a:p>
          <a:p>
            <a:pPr marL="342900" indent="-342900">
              <a:lnSpc>
                <a:spcPct val="130000"/>
              </a:lnSpc>
              <a:buClr>
                <a:schemeClr val="accent4"/>
              </a:buClr>
              <a:buFont typeface="+mj-lt"/>
              <a:buAutoNum type="arabicPeriod"/>
            </a:pPr>
            <a:r>
              <a:rPr lang="en-US" dirty="0"/>
              <a:t>Supports stored procedures (any JSR-223 language)</a:t>
            </a:r>
          </a:p>
          <a:p>
            <a:pPr marL="342900" indent="-342900">
              <a:lnSpc>
                <a:spcPct val="130000"/>
              </a:lnSpc>
              <a:buClr>
                <a:schemeClr val="accent4"/>
              </a:buClr>
              <a:buFont typeface="+mj-lt"/>
              <a:buAutoNum type="arabicPeriod"/>
            </a:pPr>
            <a:r>
              <a:rPr lang="en-US" dirty="0"/>
              <a:t>Multi-master replication</a:t>
            </a:r>
          </a:p>
          <a:p>
            <a:pPr marL="342900" indent="-342900">
              <a:lnSpc>
                <a:spcPct val="130000"/>
              </a:lnSpc>
              <a:buClr>
                <a:schemeClr val="accent4"/>
              </a:buClr>
              <a:buFont typeface="+mj-lt"/>
              <a:buAutoNum type="arabicPeriod"/>
            </a:pPr>
            <a:r>
              <a:rPr lang="en-US" dirty="0"/>
              <a:t>Part of table (cluster and index) as object for query language</a:t>
            </a:r>
          </a:p>
          <a:p>
            <a:pPr marL="342900" indent="-342900">
              <a:lnSpc>
                <a:spcPct val="130000"/>
              </a:lnSpc>
              <a:buClr>
                <a:schemeClr val="accent4"/>
              </a:buClr>
              <a:buFont typeface="+mj-lt"/>
              <a:buAutoNum type="arabicPeriod"/>
            </a:pPr>
            <a:r>
              <a:rPr lang="en-US" dirty="0"/>
              <a:t>Excellent </a:t>
            </a:r>
            <a:r>
              <a:rPr lang="en-US" dirty="0" smtClean="0"/>
              <a:t>performance (10x faster Neo4j)</a:t>
            </a:r>
            <a:endParaRPr lang="en-US" dirty="0"/>
          </a:p>
          <a:p>
            <a:pPr marL="342900" indent="-342900">
              <a:lnSpc>
                <a:spcPct val="130000"/>
              </a:lnSpc>
              <a:buClr>
                <a:schemeClr val="accent4"/>
              </a:buClr>
              <a:buFont typeface="+mj-lt"/>
              <a:buAutoNum type="arabicPeriod"/>
            </a:pPr>
            <a:r>
              <a:rPr lang="en-US" dirty="0"/>
              <a:t>API for many languages and </a:t>
            </a:r>
            <a:r>
              <a:rPr lang="en-US" dirty="0" smtClean="0"/>
              <a:t>frameworks</a:t>
            </a:r>
          </a:p>
          <a:p>
            <a:pPr marL="342900" indent="-342900">
              <a:lnSpc>
                <a:spcPct val="130000"/>
              </a:lnSpc>
              <a:buClr>
                <a:schemeClr val="accent4"/>
              </a:buClr>
              <a:buFont typeface="+mj-lt"/>
              <a:buAutoNum type="arabicPeriod"/>
            </a:pPr>
            <a:r>
              <a:rPr lang="en-US" dirty="0" smtClean="0"/>
              <a:t>Supports own transactions</a:t>
            </a: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OrientDB advantages</a:t>
            </a:r>
            <a:endParaRPr lang="en-US" dirty="0"/>
          </a:p>
        </p:txBody>
      </p:sp>
    </p:spTree>
    <p:extLst>
      <p:ext uri="{BB962C8B-B14F-4D97-AF65-F5344CB8AC3E}">
        <p14:creationId xmlns:p14="http://schemas.microsoft.com/office/powerpoint/2010/main" val="193115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smtClean="0"/>
              <a:t>Small team</a:t>
            </a:r>
          </a:p>
          <a:p>
            <a:pPr marL="342900" indent="-342900">
              <a:lnSpc>
                <a:spcPct val="130000"/>
              </a:lnSpc>
              <a:buClr>
                <a:schemeClr val="accent4"/>
              </a:buClr>
              <a:buFont typeface="+mj-lt"/>
              <a:buAutoNum type="arabicPeriod"/>
            </a:pPr>
            <a:r>
              <a:rPr lang="en-US" dirty="0" smtClean="0"/>
              <a:t>Implementation is enough green (snapshot release: 3.0.0)</a:t>
            </a: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OrientDB disadvantages</a:t>
            </a:r>
            <a:endParaRPr lang="en-US" dirty="0"/>
          </a:p>
        </p:txBody>
      </p:sp>
    </p:spTree>
    <p:extLst>
      <p:ext uri="{BB962C8B-B14F-4D97-AF65-F5344CB8AC3E}">
        <p14:creationId xmlns:p14="http://schemas.microsoft.com/office/powerpoint/2010/main" val="982987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5275227" cy="284693"/>
          </a:xfrm>
          <a:solidFill>
            <a:srgbClr val="88C341"/>
          </a:solidFill>
        </p:spPr>
        <p:txBody>
          <a:bodyPr/>
          <a:lstStyle/>
          <a:p>
            <a:r>
              <a:rPr lang="en-US" dirty="0" smtClean="0"/>
              <a:t>Integration module for Hibernate OGM presentation </a:t>
            </a:r>
            <a:endParaRPr lang="en-US" dirty="0"/>
          </a:p>
        </p:txBody>
      </p:sp>
    </p:spTree>
    <p:extLst>
      <p:ext uri="{BB962C8B-B14F-4D97-AF65-F5344CB8AC3E}">
        <p14:creationId xmlns:p14="http://schemas.microsoft.com/office/powerpoint/2010/main" val="2406198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smtClean="0"/>
              <a:t>Embedded </a:t>
            </a:r>
            <a:r>
              <a:rPr lang="en-US" dirty="0"/>
              <a:t>and remote modes</a:t>
            </a:r>
          </a:p>
          <a:p>
            <a:pPr marL="342900" indent="-342900">
              <a:lnSpc>
                <a:spcPct val="130000"/>
              </a:lnSpc>
              <a:buClr>
                <a:schemeClr val="accent4"/>
              </a:buClr>
              <a:buFont typeface="+mj-lt"/>
              <a:buAutoNum type="arabicPeriod"/>
            </a:pPr>
            <a:r>
              <a:rPr lang="en-US" dirty="0" smtClean="0"/>
              <a:t>Document model</a:t>
            </a:r>
          </a:p>
          <a:p>
            <a:pPr marL="342900" indent="-342900">
              <a:lnSpc>
                <a:spcPct val="130000"/>
              </a:lnSpc>
              <a:buClr>
                <a:schemeClr val="accent4"/>
              </a:buClr>
              <a:buFont typeface="+mj-lt"/>
              <a:buAutoNum type="arabicPeriod"/>
            </a:pPr>
            <a:r>
              <a:rPr lang="en-US" dirty="0"/>
              <a:t>Transactions by emulation</a:t>
            </a:r>
          </a:p>
          <a:p>
            <a:pPr marL="342900" indent="-342900">
              <a:lnSpc>
                <a:spcPct val="130000"/>
              </a:lnSpc>
              <a:buClr>
                <a:schemeClr val="accent4"/>
              </a:buClr>
              <a:buFont typeface="+mj-lt"/>
              <a:buAutoNum type="arabicPeriod"/>
            </a:pPr>
            <a:r>
              <a:rPr lang="en-US" dirty="0"/>
              <a:t>Associations ( one-to-one, one-to-many, many-to-many )</a:t>
            </a:r>
          </a:p>
          <a:p>
            <a:pPr marL="342900" indent="-342900">
              <a:lnSpc>
                <a:spcPct val="130000"/>
              </a:lnSpc>
              <a:buClr>
                <a:schemeClr val="accent4"/>
              </a:buClr>
              <a:buFont typeface="+mj-lt"/>
              <a:buAutoNum type="arabicPeriod"/>
            </a:pPr>
            <a:r>
              <a:rPr lang="en-US" dirty="0"/>
              <a:t>Embedded objects ( limitedly )</a:t>
            </a:r>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First release supports</a:t>
            </a:r>
            <a:endParaRPr lang="en-US" dirty="0"/>
          </a:p>
        </p:txBody>
      </p:sp>
    </p:spTree>
    <p:extLst>
      <p:ext uri="{BB962C8B-B14F-4D97-AF65-F5344CB8AC3E}">
        <p14:creationId xmlns:p14="http://schemas.microsoft.com/office/powerpoint/2010/main" val="3428511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a:t>Using @RID as primary key for best performance</a:t>
            </a:r>
          </a:p>
          <a:p>
            <a:pPr marL="342900" indent="-342900">
              <a:lnSpc>
                <a:spcPct val="130000"/>
              </a:lnSpc>
              <a:buClr>
                <a:schemeClr val="accent4"/>
              </a:buClr>
              <a:buFont typeface="+mj-lt"/>
              <a:buAutoNum type="arabicPeriod"/>
            </a:pPr>
            <a:r>
              <a:rPr lang="en-US" dirty="0"/>
              <a:t>Graph model</a:t>
            </a:r>
          </a:p>
          <a:p>
            <a:pPr marL="342900" indent="-342900">
              <a:lnSpc>
                <a:spcPct val="130000"/>
              </a:lnSpc>
              <a:buClr>
                <a:schemeClr val="accent4"/>
              </a:buClr>
              <a:buFont typeface="+mj-lt"/>
              <a:buAutoNum type="arabicPeriod"/>
            </a:pPr>
            <a:r>
              <a:rPr lang="en-US" dirty="0"/>
              <a:t>Embedded objects as primary keys </a:t>
            </a:r>
          </a:p>
          <a:p>
            <a:pPr marL="0" indent="0">
              <a:lnSpc>
                <a:spcPct val="130000"/>
              </a:lnSpc>
              <a:buClr>
                <a:schemeClr val="accent4"/>
              </a:buClr>
              <a:buNone/>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Plans for future releases</a:t>
            </a:r>
            <a:endParaRPr lang="en-US" dirty="0"/>
          </a:p>
        </p:txBody>
      </p:sp>
    </p:spTree>
    <p:extLst>
      <p:ext uri="{BB962C8B-B14F-4D97-AF65-F5344CB8AC3E}">
        <p14:creationId xmlns:p14="http://schemas.microsoft.com/office/powerpoint/2010/main" val="4022032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872404" y="3004500"/>
            <a:ext cx="2226250" cy="647100"/>
          </a:xfrm>
          <a:solidFill>
            <a:srgbClr val="88C341"/>
          </a:solidFill>
        </p:spPr>
        <p:txBody>
          <a:bodyPr/>
          <a:lstStyle/>
          <a:p>
            <a:r>
              <a:rPr lang="en-US" dirty="0" smtClean="0"/>
              <a:t>THANK</a:t>
            </a:r>
          </a:p>
        </p:txBody>
      </p:sp>
      <p:sp>
        <p:nvSpPr>
          <p:cNvPr id="8" name="Text Placeholder 7"/>
          <p:cNvSpPr>
            <a:spLocks noGrp="1"/>
          </p:cNvSpPr>
          <p:nvPr>
            <p:ph type="body" sz="quarter" idx="13"/>
          </p:nvPr>
        </p:nvSpPr>
        <p:spPr>
          <a:xfrm>
            <a:off x="872404" y="3557857"/>
            <a:ext cx="1438650" cy="647100"/>
          </a:xfrm>
          <a:solidFill>
            <a:srgbClr val="88C341"/>
          </a:solidFill>
        </p:spPr>
        <p:txBody>
          <a:bodyPr/>
          <a:lstStyle/>
          <a:p>
            <a:r>
              <a:rPr lang="en-US" dirty="0" smtClean="0"/>
              <a:t>YOU</a:t>
            </a:r>
            <a:endParaRPr lang="en-US" dirty="0"/>
          </a:p>
        </p:txBody>
      </p:sp>
    </p:spTree>
    <p:extLst>
      <p:ext uri="{BB962C8B-B14F-4D97-AF65-F5344CB8AC3E}">
        <p14:creationId xmlns:p14="http://schemas.microsoft.com/office/powerpoint/2010/main" val="3879833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flipV="1">
            <a:off x="2910506" y="377677"/>
            <a:ext cx="0" cy="448056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0"/>
          </p:nvPr>
        </p:nvSpPr>
        <p:spPr/>
        <p:txBody>
          <a:bodyPr>
            <a:normAutofit/>
          </a:bodyPr>
          <a:lstStyle/>
          <a:p>
            <a:r>
              <a:rPr lang="en-US" dirty="0" smtClean="0"/>
              <a:t>SERGEY CHERNOLYAS</a:t>
            </a:r>
            <a:endParaRPr lang="en-US" dirty="0"/>
          </a:p>
        </p:txBody>
      </p:sp>
      <p:sp>
        <p:nvSpPr>
          <p:cNvPr id="12" name="Content Placeholder 7"/>
          <p:cNvSpPr>
            <a:spLocks noGrp="1"/>
          </p:cNvSpPr>
          <p:nvPr>
            <p:ph idx="1"/>
          </p:nvPr>
        </p:nvSpPr>
        <p:spPr>
          <a:xfrm>
            <a:off x="3509424" y="1302231"/>
            <a:ext cx="5051242" cy="2050652"/>
          </a:xfrm>
        </p:spPr>
        <p:txBody>
          <a:bodyPr wrap="square">
            <a:noAutofit/>
          </a:bodyPr>
          <a:lstStyle/>
          <a:p>
            <a:r>
              <a:rPr lang="en-US" sz="1050" dirty="0" smtClean="0"/>
              <a:t>I have been using Java technologies for 15+ years. During the period, I have got six certificates (4 from Sun/Oracle and 2 from IBM). Also, I got part in several big projects for </a:t>
            </a:r>
            <a:r>
              <a:rPr lang="en-US" sz="1050" dirty="0" err="1"/>
              <a:t>r</a:t>
            </a:r>
            <a:r>
              <a:rPr lang="en-US" sz="1050" dirty="0" err="1" smtClean="0"/>
              <a:t>ussian</a:t>
            </a:r>
            <a:r>
              <a:rPr lang="en-US" sz="1050" dirty="0" smtClean="0"/>
              <a:t> and  international companies, like VTB24 (VTB Group), </a:t>
            </a:r>
            <a:r>
              <a:rPr lang="en-US" sz="1050" dirty="0" err="1" smtClean="0"/>
              <a:t>TouchBank</a:t>
            </a:r>
            <a:r>
              <a:rPr lang="en-US" sz="1050" dirty="0" smtClean="0"/>
              <a:t> (OTP Group).</a:t>
            </a:r>
          </a:p>
          <a:p>
            <a:endParaRPr lang="en-US" sz="1050" dirty="0"/>
          </a:p>
          <a:p>
            <a:r>
              <a:rPr lang="en-US" sz="1050" dirty="0" smtClean="0"/>
              <a:t>I have got part in contribution for open source projects since 2016.</a:t>
            </a:r>
          </a:p>
          <a:p>
            <a:endParaRPr lang="en-US" sz="1050" dirty="0" smtClean="0"/>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dirty="0" err="1">
              <a:solidFill>
                <a:srgbClr val="444444"/>
              </a:solidFill>
              <a:latin typeface="Trebuchet MS"/>
              <a:cs typeface="Trebuchet MS"/>
            </a:endParaRPr>
          </a:p>
        </p:txBody>
      </p:sp>
      <p:sp>
        <p:nvSpPr>
          <p:cNvPr id="18" name="Text Placeholder 6"/>
          <p:cNvSpPr txBox="1">
            <a:spLocks/>
          </p:cNvSpPr>
          <p:nvPr/>
        </p:nvSpPr>
        <p:spPr>
          <a:xfrm>
            <a:off x="637763" y="2929833"/>
            <a:ext cx="1757532" cy="264688"/>
          </a:xfrm>
          <a:prstGeom prst="rect">
            <a:avLst/>
          </a:prstGeom>
          <a:solidFill>
            <a:srgbClr val="88C341"/>
          </a:solidFill>
          <a:ln>
            <a:noFill/>
          </a:ln>
        </p:spPr>
        <p:txBody>
          <a:bodyPr wrap="none" lIns="68580" tIns="54864" rIns="68580" bIns="54864" anchor="ctr" anchorCtr="0">
            <a:spAutoFit/>
          </a:bodyPr>
          <a:lstStyle>
            <a:lvl1pPr marL="0" indent="0" algn="ctr" defTabSz="342900" rtl="0" eaLnBrk="1" latinLnBrk="0" hangingPunct="1">
              <a:spcBef>
                <a:spcPts val="0"/>
              </a:spcBef>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b="1" dirty="0" smtClean="0"/>
              <a:t>SERGEY CHERNOLYAS</a:t>
            </a:r>
            <a:endParaRPr lang="en-US" dirty="0"/>
          </a:p>
        </p:txBody>
      </p:sp>
      <p:sp>
        <p:nvSpPr>
          <p:cNvPr id="19" name="Text Placeholder 7"/>
          <p:cNvSpPr txBox="1">
            <a:spLocks/>
          </p:cNvSpPr>
          <p:nvPr/>
        </p:nvSpPr>
        <p:spPr>
          <a:xfrm>
            <a:off x="395515" y="3226622"/>
            <a:ext cx="2242027" cy="254572"/>
          </a:xfrm>
          <a:prstGeom prst="rect">
            <a:avLst/>
          </a:prstGeom>
        </p:spPr>
        <p:txBody>
          <a:bodyPr vert="horz"/>
          <a:lstStyle>
            <a:lvl1pPr marL="0" indent="0" algn="ctr" defTabSz="342900" rtl="0" eaLnBrk="1" latinLnBrk="0" hangingPunct="1">
              <a:spcBef>
                <a:spcPct val="20000"/>
              </a:spcBef>
              <a:buFont typeface="Arial"/>
              <a:buNone/>
              <a:defRPr sz="80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8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80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800"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a:r>
              <a:rPr lang="en-US" b="1" dirty="0" smtClean="0">
                <a:solidFill>
                  <a:srgbClr val="464547"/>
                </a:solidFill>
                <a:latin typeface="Trebuchet MS"/>
              </a:rPr>
              <a:t>Lead Software Engineer</a:t>
            </a:r>
            <a:endParaRPr kumimoji="0" lang="en-US" sz="800" b="1" i="0" u="none" strike="noStrike" kern="1200" cap="none" spc="0" normalizeH="0" baseline="0" noProof="0" dirty="0">
              <a:ln>
                <a:noFill/>
              </a:ln>
              <a:solidFill>
                <a:srgbClr val="464547"/>
              </a:solidFill>
              <a:effectLst/>
              <a:uLnTx/>
              <a:uFillTx/>
              <a:latin typeface="Trebuchet MS"/>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92" y="1219654"/>
            <a:ext cx="1490472" cy="1490472"/>
          </a:xfrm>
          <a:prstGeom prst="rect">
            <a:avLst/>
          </a:prstGeom>
        </p:spPr>
      </p:pic>
    </p:spTree>
    <p:extLst>
      <p:ext uri="{BB962C8B-B14F-4D97-AF65-F5344CB8AC3E}">
        <p14:creationId xmlns:p14="http://schemas.microsoft.com/office/powerpoint/2010/main" val="113252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96" y="0"/>
            <a:ext cx="9156095" cy="5143500"/>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4"/>
          <p:cNvSpPr txBox="1">
            <a:spLocks/>
          </p:cNvSpPr>
          <p:nvPr/>
        </p:nvSpPr>
        <p:spPr>
          <a:xfrm>
            <a:off x="623888" y="0"/>
            <a:ext cx="7886700" cy="979715"/>
          </a:xfrm>
          <a:prstGeom prst="rect">
            <a:avLst/>
          </a:prstGeom>
        </p:spPr>
        <p:txBody>
          <a:bodyPr vert="horz" lIns="91440" tIns="45720" rIns="91440" bIns="45720" rtlCol="0" anchor="b">
            <a:normAutofit/>
          </a:bodyPr>
          <a:lstStyle/>
          <a:p>
            <a:pPr marL="0" marR="0" lvl="0" indent="0" defTabSz="685800" rtl="0" eaLnBrk="1" fontAlgn="auto" latinLnBrk="0" hangingPunct="1">
              <a:lnSpc>
                <a:spcPct val="90000"/>
              </a:lnSpc>
              <a:spcBef>
                <a:spcPct val="0"/>
              </a:spcBef>
              <a:spcAft>
                <a:spcPts val="0"/>
              </a:spcAft>
              <a:buClrTx/>
              <a:buSzTx/>
              <a:buFontTx/>
              <a:buNone/>
              <a:tabLst/>
              <a:defRPr/>
            </a:pPr>
            <a:r>
              <a:rPr kumimoji="0" lang="en-US" sz="2000" i="0" u="none" strike="noStrike" kern="1200" cap="none" spc="0" normalizeH="0" baseline="0" noProof="0" dirty="0" smtClean="0">
                <a:ln>
                  <a:noFill/>
                </a:ln>
                <a:solidFill>
                  <a:schemeClr val="bg1"/>
                </a:solidFill>
                <a:effectLst/>
                <a:uLnTx/>
                <a:uFillTx/>
                <a:latin typeface="Arial Black" panose="020B0A04020102020204" pitchFamily="34" charset="0"/>
                <a:ea typeface="+mj-ea"/>
                <a:cs typeface="+mj-cs"/>
              </a:rPr>
              <a:t>CONTACT ME</a:t>
            </a:r>
            <a:endParaRPr kumimoji="0" lang="en-US" sz="2000" i="0" u="none" strike="noStrike" kern="1200" cap="none" spc="0" normalizeH="0" baseline="0" noProof="0" dirty="0">
              <a:ln>
                <a:noFill/>
              </a:ln>
              <a:solidFill>
                <a:schemeClr val="bg1"/>
              </a:solidFill>
              <a:effectLst/>
              <a:uLnTx/>
              <a:uFillTx/>
              <a:latin typeface="Arial Black" panose="020B0A04020102020204" pitchFamily="34" charset="0"/>
              <a:ea typeface="+mj-ea"/>
              <a:cs typeface="+mj-cs"/>
            </a:endParaRPr>
          </a:p>
        </p:txBody>
      </p:sp>
      <p:grpSp>
        <p:nvGrpSpPr>
          <p:cNvPr id="2" name="Group 1"/>
          <p:cNvGrpSpPr/>
          <p:nvPr/>
        </p:nvGrpSpPr>
        <p:grpSpPr>
          <a:xfrm>
            <a:off x="720418" y="1339913"/>
            <a:ext cx="4681289" cy="1641153"/>
            <a:chOff x="796658" y="1466907"/>
            <a:chExt cx="5489315" cy="1957509"/>
          </a:xfrm>
        </p:grpSpPr>
        <p:grpSp>
          <p:nvGrpSpPr>
            <p:cNvPr id="9" name="Group 2"/>
            <p:cNvGrpSpPr/>
            <p:nvPr/>
          </p:nvGrpSpPr>
          <p:grpSpPr>
            <a:xfrm>
              <a:off x="796658" y="1466907"/>
              <a:ext cx="5489315" cy="564059"/>
              <a:chOff x="699351" y="1683059"/>
              <a:chExt cx="7319092" cy="752078"/>
            </a:xfrm>
          </p:grpSpPr>
          <p:pic>
            <p:nvPicPr>
              <p:cNvPr id="10" name="Picture 2" descr="http://iconmonstr.com/g/gd/makefg.php?i=s2/default/iconmonstr-email-9-icon.png&amp;r=255&amp;g=255&amp;b=2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51" y="1683059"/>
                <a:ext cx="752078" cy="75207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1640113" y="1828267"/>
                <a:ext cx="6378330" cy="587367"/>
              </a:xfrm>
              <a:prstGeom prst="rect">
                <a:avLst/>
              </a:prstGeom>
              <a:noFill/>
            </p:spPr>
            <p:txBody>
              <a:bodyPr wrap="none" rtlCol="0">
                <a:spAutoFit/>
              </a:bodyPr>
              <a:lstStyle/>
              <a:p>
                <a:pPr defTabSz="685800"/>
                <a:r>
                  <a:rPr lang="en-US" sz="1800" dirty="0" smtClean="0">
                    <a:solidFill>
                      <a:schemeClr val="bg1"/>
                    </a:solidFill>
                    <a:latin typeface="Arial Black" panose="020B0A04020102020204" pitchFamily="34" charset="0"/>
                  </a:rPr>
                  <a:t>Sergey_Chernolyas@epam.com</a:t>
                </a:r>
                <a:endParaRPr lang="en-US" sz="1800" dirty="0">
                  <a:solidFill>
                    <a:schemeClr val="bg1"/>
                  </a:solidFill>
                  <a:latin typeface="Arial Black" panose="020B0A04020102020204" pitchFamily="34" charset="0"/>
                </a:endParaRPr>
              </a:p>
            </p:txBody>
          </p:sp>
        </p:grpSp>
        <p:grpSp>
          <p:nvGrpSpPr>
            <p:cNvPr id="12" name="Group 3"/>
            <p:cNvGrpSpPr/>
            <p:nvPr/>
          </p:nvGrpSpPr>
          <p:grpSpPr>
            <a:xfrm>
              <a:off x="796658" y="2194430"/>
              <a:ext cx="3649021" cy="568084"/>
              <a:chOff x="699351" y="2609541"/>
              <a:chExt cx="4865366" cy="757444"/>
            </a:xfrm>
          </p:grpSpPr>
          <p:pic>
            <p:nvPicPr>
              <p:cNvPr id="13" name="Picture 8" descr="http://iconmonstr.com/g/gd/makefg.php?i=s2/default/iconmonstr-skype-4-icon.png&amp;r=255&amp;g=255&amp;b=25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351" y="2609541"/>
                <a:ext cx="752078" cy="75207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1640116" y="2779618"/>
                <a:ext cx="3924601" cy="587367"/>
              </a:xfrm>
              <a:prstGeom prst="rect">
                <a:avLst/>
              </a:prstGeom>
              <a:noFill/>
            </p:spPr>
            <p:txBody>
              <a:bodyPr wrap="none" rtlCol="0">
                <a:spAutoFit/>
              </a:bodyPr>
              <a:lstStyle/>
              <a:p>
                <a:pPr defTabSz="685800"/>
                <a:r>
                  <a:rPr lang="en-US" sz="1800" dirty="0" err="1" smtClean="0">
                    <a:solidFill>
                      <a:schemeClr val="bg1"/>
                    </a:solidFill>
                    <a:latin typeface="Arial Black" panose="020B0A04020102020204" pitchFamily="34" charset="0"/>
                  </a:rPr>
                  <a:t>Sergey.chernolyas</a:t>
                </a:r>
                <a:endParaRPr lang="en-US" sz="1800" dirty="0">
                  <a:solidFill>
                    <a:schemeClr val="bg1"/>
                  </a:solidFill>
                  <a:latin typeface="Arial Black" panose="020B0A04020102020204" pitchFamily="34" charset="0"/>
                </a:endParaRPr>
              </a:p>
            </p:txBody>
          </p:sp>
        </p:grpSp>
        <p:sp>
          <p:nvSpPr>
            <p:cNvPr id="17" name="TextBox 16"/>
            <p:cNvSpPr txBox="1"/>
            <p:nvPr/>
          </p:nvSpPr>
          <p:spPr>
            <a:xfrm>
              <a:off x="1502228" y="2983890"/>
              <a:ext cx="3869923" cy="440526"/>
            </a:xfrm>
            <a:prstGeom prst="rect">
              <a:avLst/>
            </a:prstGeom>
            <a:noFill/>
          </p:spPr>
          <p:txBody>
            <a:bodyPr wrap="square" rtlCol="0">
              <a:spAutoFit/>
            </a:bodyPr>
            <a:lstStyle/>
            <a:p>
              <a:pPr defTabSz="685800"/>
              <a:r>
                <a:rPr lang="en-US" sz="1800" dirty="0" err="1" smtClean="0">
                  <a:solidFill>
                    <a:schemeClr val="bg1"/>
                  </a:solidFill>
                  <a:latin typeface="Arial Black" panose="020B0A04020102020204" pitchFamily="34" charset="0"/>
                </a:rPr>
                <a:t>schernolyas</a:t>
              </a:r>
              <a:endParaRPr lang="en-US" sz="1800" dirty="0">
                <a:solidFill>
                  <a:schemeClr val="bg1"/>
                </a:solidFill>
                <a:latin typeface="Arial Black" panose="020B0A04020102020204" pitchFamily="34" charset="0"/>
              </a:endParaRPr>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418" y="2549632"/>
            <a:ext cx="475488" cy="475488"/>
          </a:xfrm>
          <a:prstGeom prst="rect">
            <a:avLst/>
          </a:prstGeom>
        </p:spPr>
      </p:pic>
    </p:spTree>
    <p:extLst>
      <p:ext uri="{BB962C8B-B14F-4D97-AF65-F5344CB8AC3E}">
        <p14:creationId xmlns:p14="http://schemas.microsoft.com/office/powerpoint/2010/main" val="67580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smtClean="0">
                <a:solidFill>
                  <a:srgbClr val="444444"/>
                </a:solidFill>
              </a:rPr>
              <a:t>JPA for NoSQL: Why and How?</a:t>
            </a:r>
            <a:endParaRPr lang="en-US" dirty="0">
              <a:solidFill>
                <a:srgbClr val="444444"/>
              </a:solidFill>
            </a:endParaRPr>
          </a:p>
          <a:p>
            <a:pPr marL="342900" indent="-342900">
              <a:lnSpc>
                <a:spcPct val="130000"/>
              </a:lnSpc>
              <a:buClr>
                <a:schemeClr val="accent4"/>
              </a:buClr>
              <a:buFont typeface="+mj-lt"/>
              <a:buAutoNum type="arabicPeriod"/>
            </a:pPr>
            <a:r>
              <a:rPr lang="en-US" dirty="0" smtClean="0">
                <a:solidFill>
                  <a:srgbClr val="444444"/>
                </a:solidFill>
              </a:rPr>
              <a:t>Hibernate OGM presentation</a:t>
            </a:r>
          </a:p>
          <a:p>
            <a:pPr marL="342900" indent="-342900">
              <a:lnSpc>
                <a:spcPct val="130000"/>
              </a:lnSpc>
              <a:buClr>
                <a:schemeClr val="accent4"/>
              </a:buClr>
              <a:buFont typeface="+mj-lt"/>
              <a:buAutoNum type="arabicPeriod"/>
            </a:pPr>
            <a:r>
              <a:rPr lang="en-US" dirty="0" smtClean="0">
                <a:solidFill>
                  <a:srgbClr val="444444"/>
                </a:solidFill>
              </a:rPr>
              <a:t>OrientDB presentation</a:t>
            </a:r>
          </a:p>
          <a:p>
            <a:pPr marL="342900" indent="-342900">
              <a:lnSpc>
                <a:spcPct val="130000"/>
              </a:lnSpc>
              <a:buClr>
                <a:schemeClr val="accent4"/>
              </a:buClr>
              <a:buFont typeface="+mj-lt"/>
              <a:buAutoNum type="arabicPeriod"/>
            </a:pPr>
            <a:r>
              <a:rPr lang="en-US" dirty="0" smtClean="0">
                <a:solidFill>
                  <a:srgbClr val="444444"/>
                </a:solidFill>
              </a:rPr>
              <a:t>My contribution to Hibernate OGM project (Integration module for OrientDB)</a:t>
            </a:r>
          </a:p>
          <a:p>
            <a:pPr>
              <a:lnSpc>
                <a:spcPct val="130000"/>
              </a:lnSpc>
              <a:buClr>
                <a:schemeClr val="accent4"/>
              </a:buClr>
            </a:pPr>
            <a:endParaRPr lang="en-US" dirty="0">
              <a:solidFill>
                <a:srgbClr val="444444"/>
              </a:solidFill>
            </a:endParaRPr>
          </a:p>
        </p:txBody>
      </p:sp>
      <p:sp>
        <p:nvSpPr>
          <p:cNvPr id="3" name="Text Placeholder 2"/>
          <p:cNvSpPr>
            <a:spLocks noGrp="1"/>
          </p:cNvSpPr>
          <p:nvPr>
            <p:ph type="body" sz="quarter" idx="11"/>
          </p:nvPr>
        </p:nvSpPr>
        <p:spPr/>
        <p:txBody>
          <a:bodyPr/>
          <a:lstStyle/>
          <a:p>
            <a:r>
              <a:rPr lang="en-US" smtClean="0"/>
              <a:t>SUBTOPICS</a:t>
            </a:r>
            <a:endParaRPr lang="en-US" dirty="0"/>
          </a:p>
        </p:txBody>
      </p:sp>
    </p:spTree>
    <p:extLst>
      <p:ext uri="{BB962C8B-B14F-4D97-AF65-F5344CB8AC3E}">
        <p14:creationId xmlns:p14="http://schemas.microsoft.com/office/powerpoint/2010/main" val="399397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3125279" cy="284693"/>
          </a:xfrm>
          <a:solidFill>
            <a:srgbClr val="88C341"/>
          </a:solidFill>
        </p:spPr>
        <p:txBody>
          <a:bodyPr/>
          <a:lstStyle/>
          <a:p>
            <a:r>
              <a:rPr lang="en-US" dirty="0" smtClean="0"/>
              <a:t>JPA for NoSQL: Why and How?</a:t>
            </a:r>
            <a:endParaRPr lang="en-US" dirty="0"/>
          </a:p>
        </p:txBody>
      </p:sp>
    </p:spTree>
    <p:extLst>
      <p:ext uri="{BB962C8B-B14F-4D97-AF65-F5344CB8AC3E}">
        <p14:creationId xmlns:p14="http://schemas.microsoft.com/office/powerpoint/2010/main" val="332066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GB" dirty="0" smtClean="0"/>
              <a:t>Standard way for declare and describe domain model</a:t>
            </a:r>
            <a:endParaRPr lang="en-US" dirty="0" smtClean="0">
              <a:solidFill>
                <a:srgbClr val="444444"/>
              </a:solidFill>
            </a:endParaRPr>
          </a:p>
          <a:p>
            <a:pPr marL="342900" indent="-342900">
              <a:lnSpc>
                <a:spcPct val="130000"/>
              </a:lnSpc>
              <a:buClr>
                <a:schemeClr val="accent4"/>
              </a:buClr>
              <a:buFont typeface="+mj-lt"/>
              <a:buAutoNum type="arabicPeriod"/>
            </a:pPr>
            <a:r>
              <a:rPr lang="en-GB" dirty="0"/>
              <a:t>Common way for working with entities</a:t>
            </a:r>
            <a:endParaRPr lang="en-US" dirty="0" smtClean="0">
              <a:solidFill>
                <a:srgbClr val="444444"/>
              </a:solidFill>
            </a:endParaRPr>
          </a:p>
          <a:p>
            <a:pPr marL="342900" indent="-342900">
              <a:lnSpc>
                <a:spcPct val="130000"/>
              </a:lnSpc>
              <a:buFont typeface="+mj-lt"/>
              <a:buAutoNum type="arabicPeriod"/>
            </a:pPr>
            <a:r>
              <a:rPr lang="en-GB" dirty="0"/>
              <a:t>One way for working with different </a:t>
            </a:r>
            <a:r>
              <a:rPr lang="en-GB" dirty="0" smtClean="0"/>
              <a:t>storages</a:t>
            </a:r>
            <a:endParaRPr lang="en-US" dirty="0">
              <a:solidFill>
                <a:srgbClr val="444444"/>
              </a:solidFill>
            </a:endParaRPr>
          </a:p>
        </p:txBody>
      </p:sp>
      <p:sp>
        <p:nvSpPr>
          <p:cNvPr id="3" name="Text Placeholder 2"/>
          <p:cNvSpPr>
            <a:spLocks noGrp="1"/>
          </p:cNvSpPr>
          <p:nvPr>
            <p:ph type="body" sz="quarter" idx="11"/>
          </p:nvPr>
        </p:nvSpPr>
        <p:spPr/>
        <p:txBody>
          <a:bodyPr/>
          <a:lstStyle/>
          <a:p>
            <a:r>
              <a:rPr lang="en-US" dirty="0" smtClean="0"/>
              <a:t>JPA for NoSQL: Why and How?</a:t>
            </a:r>
            <a:endParaRPr lang="en-US" dirty="0"/>
          </a:p>
        </p:txBody>
      </p:sp>
    </p:spTree>
    <p:extLst>
      <p:ext uri="{BB962C8B-B14F-4D97-AF65-F5344CB8AC3E}">
        <p14:creationId xmlns:p14="http://schemas.microsoft.com/office/powerpoint/2010/main" val="2632341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3010311" cy="284693"/>
          </a:xfrm>
          <a:solidFill>
            <a:srgbClr val="88C341"/>
          </a:solidFill>
        </p:spPr>
        <p:txBody>
          <a:bodyPr/>
          <a:lstStyle/>
          <a:p>
            <a:r>
              <a:rPr lang="en-US" dirty="0" smtClean="0"/>
              <a:t>Hibernate OGM presentation </a:t>
            </a:r>
            <a:endParaRPr lang="en-US" dirty="0"/>
          </a:p>
        </p:txBody>
      </p:sp>
      <p:pic>
        <p:nvPicPr>
          <p:cNvPr id="7" name="Shape 56" descr="hibernate_ogm_600px.png"/>
          <p:cNvPicPr preferRelativeResize="0"/>
          <p:nvPr/>
        </p:nvPicPr>
        <p:blipFill>
          <a:blip r:embed="rId2">
            <a:alphaModFix/>
          </a:blip>
          <a:stretch>
            <a:fillRect/>
          </a:stretch>
        </p:blipFill>
        <p:spPr>
          <a:xfrm>
            <a:off x="1434110" y="1022763"/>
            <a:ext cx="6156862" cy="952500"/>
          </a:xfrm>
          <a:prstGeom prst="rect">
            <a:avLst/>
          </a:prstGeom>
          <a:noFill/>
          <a:ln>
            <a:noFill/>
          </a:ln>
        </p:spPr>
      </p:pic>
    </p:spTree>
    <p:extLst>
      <p:ext uri="{BB962C8B-B14F-4D97-AF65-F5344CB8AC3E}">
        <p14:creationId xmlns:p14="http://schemas.microsoft.com/office/powerpoint/2010/main" val="2722110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GB" dirty="0" smtClean="0"/>
              <a:t>Main goals</a:t>
            </a:r>
          </a:p>
          <a:p>
            <a:pPr marL="342900" indent="-342900">
              <a:lnSpc>
                <a:spcPct val="130000"/>
              </a:lnSpc>
              <a:buClr>
                <a:schemeClr val="accent4"/>
              </a:buClr>
              <a:buFont typeface="+mj-lt"/>
              <a:buAutoNum type="arabicPeriod"/>
            </a:pPr>
            <a:r>
              <a:rPr lang="en-GB" dirty="0" smtClean="0"/>
              <a:t>Main achievements</a:t>
            </a:r>
            <a:endParaRPr lang="en-US" dirty="0">
              <a:solidFill>
                <a:srgbClr val="444444"/>
              </a:solidFill>
            </a:endParaRPr>
          </a:p>
        </p:txBody>
      </p:sp>
      <p:sp>
        <p:nvSpPr>
          <p:cNvPr id="3" name="Text Placeholder 2"/>
          <p:cNvSpPr>
            <a:spLocks noGrp="1"/>
          </p:cNvSpPr>
          <p:nvPr>
            <p:ph type="body" sz="quarter" idx="11"/>
          </p:nvPr>
        </p:nvSpPr>
        <p:spPr/>
        <p:txBody>
          <a:bodyPr/>
          <a:lstStyle/>
          <a:p>
            <a:r>
              <a:rPr lang="en-US" dirty="0" smtClean="0"/>
              <a:t>Introduction the project</a:t>
            </a:r>
            <a:endParaRPr lang="en-US" dirty="0"/>
          </a:p>
        </p:txBody>
      </p:sp>
    </p:spTree>
    <p:extLst>
      <p:ext uri="{BB962C8B-B14F-4D97-AF65-F5344CB8AC3E}">
        <p14:creationId xmlns:p14="http://schemas.microsoft.com/office/powerpoint/2010/main" val="3346218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Supported types of storages</a:t>
            </a:r>
            <a:endParaRPr lang="en-US" dirty="0"/>
          </a:p>
        </p:txBody>
      </p:sp>
      <p:pic>
        <p:nvPicPr>
          <p:cNvPr id="5"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64" y="752800"/>
            <a:ext cx="7046477" cy="4056509"/>
          </a:xfrm>
          <a:prstGeom prst="rect">
            <a:avLst/>
          </a:prstGeom>
        </p:spPr>
      </p:pic>
    </p:spTree>
    <p:extLst>
      <p:ext uri="{BB962C8B-B14F-4D97-AF65-F5344CB8AC3E}">
        <p14:creationId xmlns:p14="http://schemas.microsoft.com/office/powerpoint/2010/main" val="3267463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smtClean="0"/>
              <a:t>Graph </a:t>
            </a:r>
            <a:endParaRPr lang="en-US" dirty="0" smtClean="0">
              <a:solidFill>
                <a:srgbClr val="444444"/>
              </a:solidFill>
            </a:endParaRPr>
          </a:p>
          <a:p>
            <a:pPr marL="342900" indent="-342900">
              <a:lnSpc>
                <a:spcPct val="130000"/>
              </a:lnSpc>
              <a:buClr>
                <a:schemeClr val="accent4"/>
              </a:buClr>
              <a:buFont typeface="+mj-lt"/>
              <a:buAutoNum type="arabicPeriod"/>
            </a:pPr>
            <a:r>
              <a:rPr lang="en-US" dirty="0" smtClean="0"/>
              <a:t>Document-oriented</a:t>
            </a:r>
            <a:endParaRPr lang="en-US" dirty="0" smtClean="0">
              <a:solidFill>
                <a:srgbClr val="444444"/>
              </a:solidFill>
            </a:endParaRPr>
          </a:p>
          <a:p>
            <a:pPr marL="342900" indent="-342900">
              <a:lnSpc>
                <a:spcPct val="130000"/>
              </a:lnSpc>
              <a:buFont typeface="+mj-lt"/>
              <a:buAutoNum type="arabicPeriod"/>
            </a:pPr>
            <a:r>
              <a:rPr lang="en-GB" dirty="0" smtClean="0"/>
              <a:t>Key-values</a:t>
            </a:r>
          </a:p>
          <a:p>
            <a:pPr marL="342900" indent="-342900">
              <a:lnSpc>
                <a:spcPct val="130000"/>
              </a:lnSpc>
              <a:buFont typeface="+mj-lt"/>
              <a:buAutoNum type="arabicPeriod"/>
            </a:pPr>
            <a:r>
              <a:rPr lang="en-GB" dirty="0" smtClean="0">
                <a:solidFill>
                  <a:srgbClr val="444444"/>
                </a:solidFill>
              </a:rPr>
              <a:t>Column-oriented</a:t>
            </a:r>
          </a:p>
          <a:p>
            <a:pPr marL="342900" indent="-342900">
              <a:lnSpc>
                <a:spcPct val="130000"/>
              </a:lnSpc>
              <a:buFont typeface="+mj-lt"/>
              <a:buAutoNum type="arabicPeriod"/>
            </a:pPr>
            <a:r>
              <a:rPr lang="en-GB" i="1" dirty="0" smtClean="0">
                <a:solidFill>
                  <a:srgbClr val="444444"/>
                </a:solidFill>
              </a:rPr>
              <a:t>Multi-model (produced in 5.2 release)</a:t>
            </a:r>
            <a:endParaRPr lang="en-US" i="1" dirty="0">
              <a:solidFill>
                <a:srgbClr val="444444"/>
              </a:solidFill>
            </a:endParaRPr>
          </a:p>
        </p:txBody>
      </p:sp>
      <p:sp>
        <p:nvSpPr>
          <p:cNvPr id="3" name="Text Placeholder 2"/>
          <p:cNvSpPr>
            <a:spLocks noGrp="1"/>
          </p:cNvSpPr>
          <p:nvPr>
            <p:ph type="body" sz="quarter" idx="11"/>
          </p:nvPr>
        </p:nvSpPr>
        <p:spPr/>
        <p:txBody>
          <a:bodyPr/>
          <a:lstStyle/>
          <a:p>
            <a:r>
              <a:rPr lang="en-US" dirty="0"/>
              <a:t>Supported types of storages</a:t>
            </a:r>
          </a:p>
        </p:txBody>
      </p:sp>
    </p:spTree>
    <p:extLst>
      <p:ext uri="{BB962C8B-B14F-4D97-AF65-F5344CB8AC3E}">
        <p14:creationId xmlns:p14="http://schemas.microsoft.com/office/powerpoint/2010/main" val="1510958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E3C081-4081-47AD-A9A6-9F18F525DA1D}">
  <ds:schemaRefs>
    <ds:schemaRef ds:uri="http://schemas.microsoft.com/office/2006/documentManagement/types"/>
    <ds:schemaRef ds:uri="http://purl.org/dc/elements/1.1/"/>
    <ds:schemaRef ds:uri="http://schemas.openxmlformats.org/package/2006/metadata/core-properties"/>
    <ds:schemaRef ds:uri="http://schemas.microsoft.com/sharepoint/v3"/>
    <ds:schemaRef ds:uri="http://schemas.microsoft.com/office/2006/metadata/properties"/>
    <ds:schemaRef ds:uri="http://www.w3.org/XML/1998/namespace"/>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22891</TotalTime>
  <Words>1083</Words>
  <Application>Microsoft Office PowerPoint</Application>
  <PresentationFormat>On-screen Show (16:9)</PresentationFormat>
  <Paragraphs>187</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Lucida Grande</vt:lpstr>
      <vt:lpstr>Trebuchet MS</vt:lpstr>
      <vt:lpstr>Cover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Sergey Chernolyas</cp:lastModifiedBy>
  <cp:revision>1157</cp:revision>
  <cp:lastPrinted>2014-07-09T13:30:36Z</cp:lastPrinted>
  <dcterms:created xsi:type="dcterms:W3CDTF">2014-07-08T13:27:24Z</dcterms:created>
  <dcterms:modified xsi:type="dcterms:W3CDTF">2017-03-27T20:33:00Z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